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57" r:id="rId2"/>
    <p:sldId id="291" r:id="rId3"/>
    <p:sldId id="292" r:id="rId4"/>
    <p:sldId id="293" r:id="rId5"/>
    <p:sldId id="294" r:id="rId6"/>
    <p:sldId id="352" r:id="rId7"/>
    <p:sldId id="353" r:id="rId8"/>
    <p:sldId id="295" r:id="rId9"/>
    <p:sldId id="296" r:id="rId10"/>
    <p:sldId id="355" r:id="rId11"/>
    <p:sldId id="354" r:id="rId12"/>
    <p:sldId id="297" r:id="rId13"/>
    <p:sldId id="298" r:id="rId14"/>
    <p:sldId id="299" r:id="rId15"/>
    <p:sldId id="358" r:id="rId16"/>
    <p:sldId id="356" r:id="rId17"/>
    <p:sldId id="301" r:id="rId18"/>
    <p:sldId id="360" r:id="rId19"/>
    <p:sldId id="300" r:id="rId20"/>
    <p:sldId id="302" r:id="rId21"/>
    <p:sldId id="303" r:id="rId22"/>
    <p:sldId id="359" r:id="rId23"/>
    <p:sldId id="304" r:id="rId24"/>
    <p:sldId id="305" r:id="rId25"/>
    <p:sldId id="306" r:id="rId26"/>
    <p:sldId id="361" r:id="rId27"/>
    <p:sldId id="307" r:id="rId28"/>
    <p:sldId id="308" r:id="rId29"/>
    <p:sldId id="309" r:id="rId30"/>
    <p:sldId id="362" r:id="rId31"/>
    <p:sldId id="363" r:id="rId32"/>
    <p:sldId id="364" r:id="rId33"/>
    <p:sldId id="366" r:id="rId3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CC"/>
    <a:srgbClr val="FF3300"/>
    <a:srgbClr val="006000"/>
    <a:srgbClr val="FFFF00"/>
    <a:srgbClr val="FF66CC"/>
    <a:srgbClr val="0066CC"/>
    <a:srgbClr val="4D4D4D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6841" autoAdjust="0"/>
  </p:normalViewPr>
  <p:slideViewPr>
    <p:cSldViewPr snapToGrid="0">
      <p:cViewPr varScale="1">
        <p:scale>
          <a:sx n="89" d="100"/>
          <a:sy n="89" d="100"/>
        </p:scale>
        <p:origin x="804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3B0F0EAB-A16E-4EE5-BCF6-F527EA48705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9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1T09:56:51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1 924 2303 0 0,'0'0'494'0'0,"0"0"1231"0"0,0 0 540 0 0,0 0 110 0 0,0 0-223 0 0,0 0-1027 0 0,0 0-446 0 0,0 0-87 0 0,0 0-77 0 0,0 0-265 0 0,0 0-111 0 0,0 0-19 0 0,1 3-25 0 0,13 30 51 0 0,-8-17 203 0 0,0 0 0 0 0,2-1 0 0 0,-1 0-1 0 0,2 0 1 0 0,9 12-349 0 0,31 22 238 0 0,92 102 1319 0 0,-129-140-1615 0 0,0 0 1 0 0,1-2-1 0 0,1 1 0 0 0,-1-2 1 0 0,1 0-1 0 0,0 0 0 0 0,1-1 1 0 0,0-1-1 0 0,0-1 0 0 0,1 0 1 0 0,1 0 57 0 0,10 4 54 0 0,165 50 355 0 0,-162-51-350 0 0,1-1 0 0 0,-1-2 0 0 0,1-1 0 0 0,0-1 0 0 0,0-1-1 0 0,0-2 1 0 0,21-3-59 0 0,24 0 44 0 0,-1 4 1 0 0,1 3-1 0 0,-1 4 0 0 0,0 2 0 0 0,-1 4 1 0 0,3 4-45 0 0,134 40 898 0 0,-162-45-882 0 0,2-2-1 0 0,-1-2 0 0 0,2-2 1 0 0,-1-3-1 0 0,22-2-15 0 0,0 2 19 0 0,-22 0 79 0 0,0-3-1 0 0,0-2 1 0 0,1-2-1 0 0,-1-3 1 0 0,-1-2 0 0 0,10-4-98 0 0,356-95 174 0 0,-200 46-42 0 0,33-7 348 0 0,89-29 140 0 0,-143 24-349 0 0,11 5-65 0 0,-170 58-250 0 0,0-1 0 0 0,0-1 0 0 0,-1-2 0 0 0,0-2 0 0 0,-2-1 0 0 0,0-2 0 0 0,0-1 1 0 0,26-22 42 0 0,-8-8-788 0 0,-2-3-1 0 0,21-30 790 0 0,-37 43-338 0 0,144-158 794 0 0,-166 183-450 0 0,2 0-1 0 0,0 1 1 0 0,1 1-1 0 0,0 0 1 0 0,1 1 0 0 0,15-9-6 0 0,86-62-218 0 0,-32 0 218 0 0,-75 74 0 0 0,-2-3 11 0 0,10-26 96 0 0,-5 5-111 0 0,-12 32-66 0 0,1-1 2 0 0,3-8 4 0 0,-3 8-10 0 0,5-10-421 0 0,-3 5 462 0 0,-2 5 18 0 0,-1 2 155 0 0,0 0 84 0 0,0 0 21 0 0,0 0-2 0 0,0 0-23 0 0,0 0-11 0 0,0 0-1 0 0,0-1-34 0 0,3-5-129 0 0,-3 5-21 0 0,0 1-103 0 0,0 0-11 0 0,0 0 6 0 0,0 0-10 0 0,0 0 25 0 0,0 0 81 0 0,-5-10-517 0 0,-4 7 488 0 0,-1 0 0 0 0,1 1 1 0 0,-1 0-1 0 0,1 0 0 0 0,-1 1 1 0 0,0 1-1 0 0,1-1 0 0 0,-1 1 1 0 0,0 1-1 0 0,0 0 0 0 0,1 1 1 0 0,-1-1-1 0 0,1 2 1 0 0,-7 1 16 0 0,-36 6-37 0 0,10-7 41 0 0,0-1-1 0 0,0-2 1 0 0,-34-5-4 0 0,51 0 65 0 0,21 4-17 0 0,-3-4-12 0 0,5 4 80 0 0,2 1 7 0 0,0 0-10 0 0,0 0-1 0 0,0 0 0 0 0,0 0 0 0 0,0 0 0 0 0,3-1-30 0 0,75-11-188 0 0,129-44 34 0 0,-63 25 147 0 0,-10 24 441 0 0,-73 20-28 0 0,-59-12-423 0 0,-2-1-1 0 0,1 2 0 0 0,9 22 91 0 0,-17 53 476 0 0,2-50-414 0 0,-14 82 715 0 0,-18 149-1308 0 0,35-224-8191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2A65F1ED-1098-4F25-9B36-A53BE0285A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8990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65F1ED-1098-4F25-9B36-A53BE0285A29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2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B8B34-3AC7-4994-8014-A31FD655C168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D9714-79C1-40EB-992F-D1901DD075E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29789-E770-45DD-9224-5288AAA7E989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519B4-3B98-40A5-BA66-70FABA7577F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C695E-1983-41DD-BE66-F54A00A0B974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34BCF-5526-45D9-B6AE-A5355853378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BDA68-F6BB-42BA-9AB3-C0851C5F3B60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88F75-C5B7-4FE5-9674-E41EA04863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88377-BA42-45B1-AF65-853353A93AE6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5CCB3-0ADA-40C8-A096-7987F9D585A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C0234-74DE-4E3F-91E4-5AD5F743A76D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FC800-2D0B-4437-92E2-A11EE9D77BA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A34B43-7964-4A08-A04B-D95B6551887D}" type="datetime1">
              <a:rPr lang="en-US" smtClean="0"/>
              <a:t>10/11/2021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89B4B-674C-4940-82AF-03CF5A1530B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92143-04EE-4F6A-A28C-7005D5369D88}" type="datetime1">
              <a:rPr lang="en-US" smtClean="0"/>
              <a:t>10/11/2021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E5C5B-7405-469C-818B-470E2A0D9BE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948A9-54CD-4755-AF85-735F69C1E4E1}" type="datetime1">
              <a:rPr lang="en-US" smtClean="0"/>
              <a:t>10/11/2021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F9218-7CC3-44D1-854D-D7FC3BE29F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37657-A44B-48DD-99D6-A3DC55142316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A5A45-895E-4E80-9370-5D1E86A8459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19CB4-27CA-4205-92EC-79E8BC11F8B0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E2D9-58FF-44D1-B21A-CEA0152F381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4659275B-5547-4E15-8447-A7668E3DE867}" type="datetime1">
              <a:rPr lang="en-US" smtClean="0"/>
              <a:t>10/11/2021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defRPr sz="1000">
                <a:cs typeface="+mn-cs"/>
              </a:defRPr>
            </a:lvl1pPr>
          </a:lstStyle>
          <a:p>
            <a:pPr>
              <a:defRPr/>
            </a:pPr>
            <a:fld id="{79AF442A-FA2F-4559-9336-800CAD1C3A0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5pPr>
      <a:lvl6pPr marL="4572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6pPr>
      <a:lvl7pPr marL="9144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7pPr>
      <a:lvl8pPr marL="13716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8pPr>
      <a:lvl9pPr marL="18288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7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6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45.png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60.png"/><Relationship Id="rId3" Type="http://schemas.openxmlformats.org/officeDocument/2006/relationships/image" Target="../media/image58.jpeg"/><Relationship Id="rId7" Type="http://schemas.openxmlformats.org/officeDocument/2006/relationships/image" Target="../media/image54.wmf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23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5.wmf"/><Relationship Id="rId18" Type="http://schemas.openxmlformats.org/officeDocument/2006/relationships/oleObject" Target="../embeddings/oleObject31.bin"/><Relationship Id="rId3" Type="http://schemas.openxmlformats.org/officeDocument/2006/relationships/oleObject" Target="../embeddings/oleObject24.bin"/><Relationship Id="rId21" Type="http://schemas.openxmlformats.org/officeDocument/2006/relationships/image" Target="../media/image69.wmf"/><Relationship Id="rId7" Type="http://schemas.openxmlformats.org/officeDocument/2006/relationships/oleObject" Target="../embeddings/oleObject26.bin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2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2.wmf"/><Relationship Id="rId11" Type="http://schemas.openxmlformats.org/officeDocument/2006/relationships/image" Target="../media/image70.png"/><Relationship Id="rId5" Type="http://schemas.openxmlformats.org/officeDocument/2006/relationships/oleObject" Target="../embeddings/oleObject25.bin"/><Relationship Id="rId15" Type="http://schemas.openxmlformats.org/officeDocument/2006/relationships/image" Target="../media/image66.wmf"/><Relationship Id="rId10" Type="http://schemas.openxmlformats.org/officeDocument/2006/relationships/image" Target="../media/image64.wmf"/><Relationship Id="rId19" Type="http://schemas.openxmlformats.org/officeDocument/2006/relationships/image" Target="../media/image68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27.bin"/><Relationship Id="rId14" Type="http://schemas.openxmlformats.org/officeDocument/2006/relationships/oleObject" Target="../embeddings/oleObject2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3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7.png"/><Relationship Id="rId5" Type="http://schemas.openxmlformats.org/officeDocument/2006/relationships/image" Target="../media/image77.wmf"/><Relationship Id="rId4" Type="http://schemas.openxmlformats.org/officeDocument/2006/relationships/oleObject" Target="../embeddings/oleObject3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81.pn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3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40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7.png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106.wmf"/><Relationship Id="rId4" Type="http://schemas.openxmlformats.org/officeDocument/2006/relationships/image" Target="../media/image108.png"/><Relationship Id="rId9" Type="http://schemas.openxmlformats.org/officeDocument/2006/relationships/oleObject" Target="../embeddings/oleObject4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2.png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09.wmf"/><Relationship Id="rId10" Type="http://schemas.openxmlformats.org/officeDocument/2006/relationships/image" Target="../media/image111.wmf"/><Relationship Id="rId4" Type="http://schemas.openxmlformats.org/officeDocument/2006/relationships/oleObject" Target="../embeddings/oleObject44.bin"/><Relationship Id="rId9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4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4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0.wmf"/><Relationship Id="rId5" Type="http://schemas.microsoft.com/office/2007/relationships/hdphoto" Target="../media/hdphoto1.wdp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1.png"/><Relationship Id="rId9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5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4.jp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FA3C-6B95-44A5-B864-C26A6F2D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Electromagnetics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7C2C2-292A-434D-9294-3F4B8EF6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2BDC6-AC08-4C2A-A2E9-1BB8E5F6B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625" y="1341438"/>
            <a:ext cx="4052749" cy="2864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929E5-36DB-4D2A-8C0F-D23F918A5B9D}"/>
              </a:ext>
            </a:extLst>
          </p:cNvPr>
          <p:cNvSpPr txBox="1"/>
          <p:nvPr/>
        </p:nvSpPr>
        <p:spPr>
          <a:xfrm>
            <a:off x="3407228" y="422399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 M. </a:t>
            </a:r>
            <a:r>
              <a:rPr lang="en-US" b="1" dirty="0" err="1"/>
              <a:t>Parsanasab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54196-F6DC-4460-B422-238FB1AA8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38" y="274638"/>
            <a:ext cx="980952" cy="1238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7DB64-3499-4734-9D97-903075B1DF26}"/>
              </a:ext>
            </a:extLst>
          </p:cNvPr>
          <p:cNvSpPr txBox="1"/>
          <p:nvPr/>
        </p:nvSpPr>
        <p:spPr>
          <a:xfrm>
            <a:off x="152399" y="4958500"/>
            <a:ext cx="8839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References:</a:t>
            </a:r>
          </a:p>
          <a:p>
            <a:r>
              <a:rPr lang="en-US" sz="1400" b="1" dirty="0"/>
              <a:t>[1] </a:t>
            </a:r>
            <a:r>
              <a:rPr lang="en-GB" sz="1400" b="1" dirty="0"/>
              <a:t>David J. Griffiths, Introduction to Electrodynamics-Cambridge University Press (2017).</a:t>
            </a:r>
          </a:p>
          <a:p>
            <a:r>
              <a:rPr lang="en-GB" sz="1400" b="1" dirty="0"/>
              <a:t>[2] Cheng, David </a:t>
            </a:r>
            <a:r>
              <a:rPr lang="en-GB" sz="1400" b="1" dirty="0" err="1"/>
              <a:t>Keun</a:t>
            </a:r>
            <a:r>
              <a:rPr lang="en-GB" sz="1400" b="1" dirty="0"/>
              <a:t>, Field and wave electromagnetics-Pearson New international ed. (2013_2014).</a:t>
            </a:r>
          </a:p>
          <a:p>
            <a:r>
              <a:rPr lang="en-GB" sz="1400" b="1" dirty="0"/>
              <a:t>[3] Purcell E.M., Morin D.J. - Electricity and Magnetism-Cambridge University Press (2013).</a:t>
            </a:r>
          </a:p>
          <a:p>
            <a:r>
              <a:rPr lang="en-GB" sz="1400" b="1" dirty="0"/>
              <a:t>[4] Jr. George Brinton Thomas, Christopher Heil, Joel Hass, </a:t>
            </a:r>
            <a:r>
              <a:rPr lang="en-GB" sz="1400" b="1" dirty="0" err="1"/>
              <a:t>Przemyslaw</a:t>
            </a:r>
            <a:r>
              <a:rPr lang="en-GB" sz="1400" b="1" dirty="0"/>
              <a:t> </a:t>
            </a:r>
            <a:r>
              <a:rPr lang="en-GB" sz="1400" b="1" dirty="0" err="1"/>
              <a:t>Bogacki</a:t>
            </a:r>
            <a:r>
              <a:rPr lang="en-GB" sz="1400" b="1" dirty="0"/>
              <a:t>, Maurice D. Weir, University calculus, early transcendentals (2020).</a:t>
            </a:r>
            <a:endParaRPr 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D605E-9ACB-45AD-BAFD-77E5FAD0B95D}"/>
              </a:ext>
            </a:extLst>
          </p:cNvPr>
          <p:cNvSpPr txBox="1"/>
          <p:nvPr/>
        </p:nvSpPr>
        <p:spPr>
          <a:xfrm>
            <a:off x="7137699" y="2232210"/>
            <a:ext cx="1333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+mj-cs"/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21763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126ABCF-F106-4A9F-B489-5C525743EB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377" y="2524887"/>
            <a:ext cx="4065918" cy="3466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A2AB65-68B2-4DC7-9C3E-85401B22A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402" y="2101186"/>
            <a:ext cx="4179226" cy="41792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3155B11-5E7A-4A5F-AC71-1F7CBBB220D0}"/>
              </a:ext>
            </a:extLst>
          </p:cNvPr>
          <p:cNvSpPr/>
          <p:nvPr/>
        </p:nvSpPr>
        <p:spPr>
          <a:xfrm>
            <a:off x="2019776" y="3944036"/>
            <a:ext cx="348854" cy="362431"/>
          </a:xfrm>
          <a:prstGeom prst="ellipse">
            <a:avLst/>
          </a:prstGeom>
          <a:solidFill>
            <a:srgbClr val="7030A0">
              <a:alpha val="9000"/>
            </a:srgbClr>
          </a:solidFill>
          <a:ln>
            <a:noFill/>
          </a:ln>
          <a:effectLst>
            <a:glow rad="1905000">
              <a:srgbClr val="0000CC">
                <a:alpha val="8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B24B2FD-5FB9-4E87-B270-ADEA43A683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178516"/>
              </p:ext>
            </p:extLst>
          </p:nvPr>
        </p:nvGraphicFramePr>
        <p:xfrm>
          <a:off x="1247710" y="520790"/>
          <a:ext cx="7157425" cy="1445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3" name="Equation" r:id="rId5" imgW="4775040" imgH="965160" progId="Equation.DSMT4">
                  <p:embed/>
                </p:oleObj>
              </mc:Choice>
              <mc:Fallback>
                <p:oleObj name="Equation" r:id="rId5" imgW="4775040" imgH="96516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B24B2FD-5FB9-4E87-B270-ADEA43A683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7710" y="520790"/>
                        <a:ext cx="7157425" cy="1445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B7CFB51-074E-4593-911A-BE4AA33C3252}"/>
              </a:ext>
            </a:extLst>
          </p:cNvPr>
          <p:cNvSpPr txBox="1"/>
          <p:nvPr/>
        </p:nvSpPr>
        <p:spPr>
          <a:xfrm>
            <a:off x="335440" y="180008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Example</a:t>
            </a:r>
            <a:r>
              <a:rPr lang="en-US" dirty="0"/>
              <a:t>: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6E523AB-0578-4948-B407-8656287E2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009913"/>
              </p:ext>
            </p:extLst>
          </p:nvPr>
        </p:nvGraphicFramePr>
        <p:xfrm>
          <a:off x="937984" y="5991149"/>
          <a:ext cx="257651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4" name="Equation" r:id="rId7" imgW="1841400" imgH="469800" progId="Equation.DSMT4">
                  <p:embed/>
                </p:oleObj>
              </mc:Choice>
              <mc:Fallback>
                <p:oleObj name="Equation" r:id="rId7" imgW="1841400" imgH="469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B24B2FD-5FB9-4E87-B270-ADEA43A683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7984" y="5991149"/>
                        <a:ext cx="2576512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0AF7915C-90A3-435B-912C-AB835B801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38723"/>
              </p:ext>
            </p:extLst>
          </p:nvPr>
        </p:nvGraphicFramePr>
        <p:xfrm>
          <a:off x="4505890" y="6016561"/>
          <a:ext cx="4431833" cy="59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5" name="Equation" r:id="rId9" imgW="3479760" imgH="469800" progId="Equation.DSMT4">
                  <p:embed/>
                </p:oleObj>
              </mc:Choice>
              <mc:Fallback>
                <p:oleObj name="Equation" r:id="rId9" imgW="3479760" imgH="469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B24B2FD-5FB9-4E87-B270-ADEA43A683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05890" y="6016561"/>
                        <a:ext cx="4431833" cy="596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075266-614A-4E81-BE4B-A8B66A296A5D}"/>
              </a:ext>
            </a:extLst>
          </p:cNvPr>
          <p:cNvCxnSpPr/>
          <p:nvPr/>
        </p:nvCxnSpPr>
        <p:spPr>
          <a:xfrm flipV="1">
            <a:off x="1311007" y="5051234"/>
            <a:ext cx="1834309" cy="3635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2F11FF-84A2-4388-9C21-70A437F59968}"/>
              </a:ext>
            </a:extLst>
          </p:cNvPr>
          <p:cNvCxnSpPr>
            <a:cxnSpLocks/>
          </p:cNvCxnSpPr>
          <p:nvPr/>
        </p:nvCxnSpPr>
        <p:spPr>
          <a:xfrm flipH="1" flipV="1">
            <a:off x="1639002" y="4968607"/>
            <a:ext cx="1247418" cy="5122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B8F9B0A-1E5B-4F71-88AD-36863C0D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905ACE-6B22-4001-B7C5-7D6D49B985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10" b="6090"/>
          <a:stretch/>
        </p:blipFill>
        <p:spPr>
          <a:xfrm>
            <a:off x="2927423" y="3881890"/>
            <a:ext cx="3361395" cy="2830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EAE91-E01F-4794-B189-B0BCA09313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10" r="9970" b="6090"/>
          <a:stretch/>
        </p:blipFill>
        <p:spPr>
          <a:xfrm>
            <a:off x="5855034" y="3793671"/>
            <a:ext cx="3026286" cy="2830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3BBE0-50EC-467A-B9A8-5CF49DFB68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202" y="3918836"/>
            <a:ext cx="3026285" cy="25799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D13F84-53B8-4693-A101-8FCC935FFA3C}"/>
              </a:ext>
            </a:extLst>
          </p:cNvPr>
          <p:cNvSpPr/>
          <p:nvPr/>
        </p:nvSpPr>
        <p:spPr>
          <a:xfrm>
            <a:off x="7365550" y="5045395"/>
            <a:ext cx="337493" cy="319490"/>
          </a:xfrm>
          <a:prstGeom prst="ellipse">
            <a:avLst/>
          </a:prstGeom>
          <a:solidFill>
            <a:srgbClr val="7030A0">
              <a:alpha val="5000"/>
            </a:srgbClr>
          </a:solidFill>
          <a:ln>
            <a:noFill/>
          </a:ln>
          <a:effectLst>
            <a:glow rad="1562100">
              <a:srgbClr val="7030A0">
                <a:alpha val="9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155B11-5E7A-4A5F-AC71-1F7CBBB220D0}"/>
              </a:ext>
            </a:extLst>
          </p:cNvPr>
          <p:cNvSpPr/>
          <p:nvPr/>
        </p:nvSpPr>
        <p:spPr>
          <a:xfrm>
            <a:off x="1570950" y="4977544"/>
            <a:ext cx="337493" cy="319490"/>
          </a:xfrm>
          <a:prstGeom prst="ellipse">
            <a:avLst/>
          </a:prstGeom>
          <a:solidFill>
            <a:srgbClr val="7030A0">
              <a:alpha val="9000"/>
            </a:srgbClr>
          </a:solidFill>
          <a:ln>
            <a:noFill/>
          </a:ln>
          <a:effectLst>
            <a:glow rad="1803400">
              <a:srgbClr val="7030A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B24B2FD-5FB9-4E87-B270-ADEA43A683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337503"/>
              </p:ext>
            </p:extLst>
          </p:nvPr>
        </p:nvGraphicFramePr>
        <p:xfrm>
          <a:off x="710976" y="537485"/>
          <a:ext cx="7332662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Equation" r:id="rId5" imgW="4775040" imgH="1676160" progId="Equation.DSMT4">
                  <p:embed/>
                </p:oleObj>
              </mc:Choice>
              <mc:Fallback>
                <p:oleObj name="Equation" r:id="rId5" imgW="47750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0976" y="537485"/>
                        <a:ext cx="7332662" cy="257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B7CFB51-074E-4593-911A-BE4AA33C3252}"/>
              </a:ext>
            </a:extLst>
          </p:cNvPr>
          <p:cNvSpPr txBox="1"/>
          <p:nvPr/>
        </p:nvSpPr>
        <p:spPr>
          <a:xfrm>
            <a:off x="792640" y="98365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Example</a:t>
            </a:r>
            <a:r>
              <a:rPr lang="en-US" dirty="0"/>
              <a:t>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862252-8612-46D5-BD6E-01C9E5ED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7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1ACA-3C05-487A-A3D5-9F374ABB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1" y="843607"/>
            <a:ext cx="8671178" cy="3659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ED8B-1B6E-467F-855A-F24BE74A4CBF}"/>
              </a:ext>
            </a:extLst>
          </p:cNvPr>
          <p:cNvSpPr/>
          <p:nvPr/>
        </p:nvSpPr>
        <p:spPr>
          <a:xfrm>
            <a:off x="630257" y="241563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The </a:t>
            </a:r>
            <a:r>
              <a:rPr lang="en-US" sz="2400" b="1" dirty="0">
                <a:solidFill>
                  <a:srgbClr val="FF3300"/>
                </a:solidFill>
              </a:rPr>
              <a:t>Del</a:t>
            </a:r>
            <a:r>
              <a:rPr lang="en-US" sz="2400" b="1" dirty="0">
                <a:solidFill>
                  <a:srgbClr val="0000CC"/>
                </a:solidFill>
              </a:rPr>
              <a:t> Operator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58E83-6904-4FDA-A26E-7FEB7EF498AC}"/>
              </a:ext>
            </a:extLst>
          </p:cNvPr>
          <p:cNvSpPr/>
          <p:nvPr/>
        </p:nvSpPr>
        <p:spPr>
          <a:xfrm>
            <a:off x="413518" y="4503127"/>
            <a:ext cx="7904793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rgbClr val="0000CC"/>
                </a:solidFill>
              </a:rPr>
              <a:t>Del is not a vector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rgbClr val="0000CC"/>
                </a:solidFill>
              </a:rPr>
              <a:t>∇ is a vector operator that </a:t>
            </a:r>
            <a:r>
              <a:rPr lang="en-GB" b="1" dirty="0">
                <a:solidFill>
                  <a:srgbClr val="FF0000"/>
                </a:solidFill>
              </a:rPr>
              <a:t>acts upon T</a:t>
            </a:r>
            <a:r>
              <a:rPr lang="en-GB" b="1" dirty="0">
                <a:solidFill>
                  <a:srgbClr val="0000CC"/>
                </a:solidFill>
              </a:rPr>
              <a:t>, </a:t>
            </a:r>
            <a:r>
              <a:rPr lang="en-GB" b="1" u="sng" dirty="0">
                <a:solidFill>
                  <a:srgbClr val="0000CC"/>
                </a:solidFill>
              </a:rPr>
              <a:t>not a vector that multiplies T</a:t>
            </a:r>
            <a:endParaRPr lang="en-US" b="1" u="sng" dirty="0">
              <a:solidFill>
                <a:srgbClr val="0000C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561A0E-FF3F-4A1C-9347-6D967563AD55}"/>
              </a:ext>
            </a:extLst>
          </p:cNvPr>
          <p:cNvSpPr/>
          <p:nvPr/>
        </p:nvSpPr>
        <p:spPr>
          <a:xfrm>
            <a:off x="236412" y="5487132"/>
            <a:ext cx="8671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6600"/>
                </a:solidFill>
              </a:rPr>
              <a:t>∇ mimics the </a:t>
            </a:r>
            <a:r>
              <a:rPr lang="en-GB" b="1" dirty="0" err="1">
                <a:solidFill>
                  <a:srgbClr val="006600"/>
                </a:solidFill>
              </a:rPr>
              <a:t>behavior</a:t>
            </a:r>
            <a:r>
              <a:rPr lang="en-GB" b="1" dirty="0">
                <a:solidFill>
                  <a:srgbClr val="006600"/>
                </a:solidFill>
              </a:rPr>
              <a:t> of an ordinary vector in virtually every way;</a:t>
            </a:r>
          </a:p>
          <a:p>
            <a:r>
              <a:rPr lang="en-GB" b="1" dirty="0">
                <a:solidFill>
                  <a:srgbClr val="006600"/>
                </a:solidFill>
              </a:rPr>
              <a:t>almost anything that can be done with other vectors can also be done with ∇, if we merely </a:t>
            </a:r>
            <a:r>
              <a:rPr lang="en-GB" b="1" dirty="0">
                <a:solidFill>
                  <a:srgbClr val="FF0000"/>
                </a:solidFill>
              </a:rPr>
              <a:t>translate “multiply” by “act upon</a:t>
            </a:r>
            <a:r>
              <a:rPr lang="en-GB" b="1" dirty="0">
                <a:solidFill>
                  <a:srgbClr val="006600"/>
                </a:solidFill>
              </a:rPr>
              <a:t>.”</a:t>
            </a:r>
            <a:endParaRPr lang="en-US" b="1" dirty="0">
              <a:solidFill>
                <a:srgbClr val="0066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59245-D295-4E43-889D-C4D9EDDE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10535-1BB5-4C73-B83B-59F505901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06" y="2527895"/>
            <a:ext cx="7476844" cy="3968479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333CBCB-E869-470A-9E6E-946AF5291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340468"/>
              </p:ext>
            </p:extLst>
          </p:nvPr>
        </p:nvGraphicFramePr>
        <p:xfrm>
          <a:off x="421211" y="361626"/>
          <a:ext cx="4539597" cy="80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4" name="Equation" r:id="rId4" imgW="2438280" imgH="431640" progId="Equation.DSMT4">
                  <p:embed/>
                </p:oleObj>
              </mc:Choice>
              <mc:Fallback>
                <p:oleObj name="Equation" r:id="rId4" imgW="2438280" imgH="43164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A8A3B79-B13C-413D-926B-D665A16337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211" y="361626"/>
                        <a:ext cx="4539597" cy="803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319BB8-DDAF-40B7-A148-62CED4C2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436837"/>
              </p:ext>
            </p:extLst>
          </p:nvPr>
        </p:nvGraphicFramePr>
        <p:xfrm>
          <a:off x="352904" y="1201665"/>
          <a:ext cx="6186488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5" name="Equation" r:id="rId6" imgW="3162240" imgH="444240" progId="Equation.DSMT4">
                  <p:embed/>
                </p:oleObj>
              </mc:Choice>
              <mc:Fallback>
                <p:oleObj name="Equation" r:id="rId6" imgW="3162240" imgH="44424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3BD08965-A04F-4079-B5CD-A13524426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904" y="1201665"/>
                        <a:ext cx="6186488" cy="87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2B938A9-22C7-4969-B916-1D954515CFD8}"/>
              </a:ext>
            </a:extLst>
          </p:cNvPr>
          <p:cNvGrpSpPr/>
          <p:nvPr/>
        </p:nvGrpSpPr>
        <p:grpSpPr>
          <a:xfrm>
            <a:off x="6947786" y="1231255"/>
            <a:ext cx="1568893" cy="770137"/>
            <a:chOff x="6947786" y="641150"/>
            <a:chExt cx="1568893" cy="7701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719435-F502-421C-BA91-7F1A71E48D32}"/>
                </a:ext>
              </a:extLst>
            </p:cNvPr>
            <p:cNvSpPr/>
            <p:nvPr/>
          </p:nvSpPr>
          <p:spPr>
            <a:xfrm>
              <a:off x="6948377" y="641150"/>
              <a:ext cx="1568302" cy="7570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7052EBF0-F8C8-4DAA-9327-72057AC536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3176652"/>
                </p:ext>
              </p:extLst>
            </p:nvPr>
          </p:nvGraphicFramePr>
          <p:xfrm>
            <a:off x="6947786" y="674613"/>
            <a:ext cx="1541386" cy="736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6" name="Equation" r:id="rId8" imgW="533160" imgH="253800" progId="Equation.DSMT4">
                    <p:embed/>
                  </p:oleObj>
                </mc:Choice>
                <mc:Fallback>
                  <p:oleObj name="Equation" r:id="rId8" imgW="533160" imgH="253800" progId="Equation.DSMT4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1E319BB8-DDAF-40B7-A148-62CED4C21EA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47786" y="674613"/>
                          <a:ext cx="1541386" cy="7366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D7E5A8-2B1D-4D89-8E39-52FE15F35444}"/>
              </a:ext>
            </a:extLst>
          </p:cNvPr>
          <p:cNvCxnSpPr/>
          <p:nvPr/>
        </p:nvCxnSpPr>
        <p:spPr>
          <a:xfrm>
            <a:off x="473149" y="2312581"/>
            <a:ext cx="816048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39E978D-21E8-48D4-9FED-BCB5650EEC1E}"/>
              </a:ext>
            </a:extLst>
          </p:cNvPr>
          <p:cNvSpPr/>
          <p:nvPr/>
        </p:nvSpPr>
        <p:spPr>
          <a:xfrm>
            <a:off x="6619136" y="795310"/>
            <a:ext cx="2103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Tensor notation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C9E5A-C7F2-459B-A34C-DA43E7C3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C8538F-35AD-4863-8DE5-05DDCDF2E726}"/>
              </a:ext>
            </a:extLst>
          </p:cNvPr>
          <p:cNvSpPr/>
          <p:nvPr/>
        </p:nvSpPr>
        <p:spPr>
          <a:xfrm>
            <a:off x="565593" y="218105"/>
            <a:ext cx="2165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 The Divergence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DFDD6-2F99-4749-922A-C916F6BEA5B4}"/>
              </a:ext>
            </a:extLst>
          </p:cNvPr>
          <p:cNvSpPr/>
          <p:nvPr/>
        </p:nvSpPr>
        <p:spPr>
          <a:xfrm>
            <a:off x="419101" y="5733602"/>
            <a:ext cx="87248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6000"/>
                </a:solidFill>
              </a:rPr>
              <a:t>V </a:t>
            </a:r>
            <a:r>
              <a:rPr lang="en-GB" dirty="0">
                <a:solidFill>
                  <a:srgbClr val="006000"/>
                </a:solidFill>
              </a:rPr>
              <a:t>here is a function.</a:t>
            </a:r>
          </a:p>
          <a:p>
            <a:r>
              <a:rPr lang="en-GB" dirty="0">
                <a:solidFill>
                  <a:srgbClr val="C00000"/>
                </a:solidFill>
              </a:rPr>
              <a:t>There’s a different vector associated with every point in space.</a:t>
            </a:r>
          </a:p>
          <a:p>
            <a:r>
              <a:rPr lang="en-GB" dirty="0"/>
              <a:t>In the diagrams</a:t>
            </a:r>
            <a:r>
              <a:rPr lang="en-US" dirty="0"/>
              <a:t>, we</a:t>
            </a:r>
            <a:r>
              <a:rPr lang="en-GB" dirty="0"/>
              <a:t> </a:t>
            </a:r>
            <a:r>
              <a:rPr lang="en-GB" i="1" u="sng" dirty="0"/>
              <a:t>can only draw the arrows at a few representative </a:t>
            </a:r>
            <a:r>
              <a:rPr lang="en-GB" dirty="0"/>
              <a:t>locations.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BA100-FF53-48D1-9D5A-D20B9FA621BE}"/>
              </a:ext>
            </a:extLst>
          </p:cNvPr>
          <p:cNvSpPr/>
          <p:nvPr/>
        </p:nvSpPr>
        <p:spPr>
          <a:xfrm>
            <a:off x="136073" y="618215"/>
            <a:ext cx="38208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6000"/>
                </a:solidFill>
              </a:rPr>
              <a:t>The name divergence is well chosen, </a:t>
            </a:r>
            <a:r>
              <a:rPr lang="en-GB" b="1" u="sng" dirty="0">
                <a:solidFill>
                  <a:srgbClr val="006000"/>
                </a:solidFill>
              </a:rPr>
              <a:t>It is a measure of how much the vector v spreads out (diverges) from the point in question. </a:t>
            </a:r>
            <a:endParaRPr lang="en-US" b="1" u="sng" dirty="0">
              <a:solidFill>
                <a:srgbClr val="006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79B1F-5978-496D-88FF-53179FA4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826" y="396855"/>
            <a:ext cx="5152112" cy="14773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EA8A89-83F1-44DC-9571-8797AA197345}"/>
              </a:ext>
            </a:extLst>
          </p:cNvPr>
          <p:cNvSpPr/>
          <p:nvPr/>
        </p:nvSpPr>
        <p:spPr>
          <a:xfrm>
            <a:off x="179613" y="4429150"/>
            <a:ext cx="8850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GB" dirty="0">
                <a:solidFill>
                  <a:srgbClr val="0000CC"/>
                </a:solidFill>
              </a:rPr>
              <a:t>has a large (positive)divergence (if the arrows pointed in, it would be a negative divergence),</a:t>
            </a:r>
            <a:endParaRPr lang="fa-IR" dirty="0">
              <a:solidFill>
                <a:srgbClr val="0000CC"/>
              </a:solidFill>
            </a:endParaRPr>
          </a:p>
          <a:p>
            <a:pPr marL="342900" indent="-342900">
              <a:buAutoNum type="alphaLcParenBoth"/>
            </a:pPr>
            <a:r>
              <a:rPr lang="en-GB" dirty="0">
                <a:solidFill>
                  <a:srgbClr val="0000CC"/>
                </a:solidFill>
              </a:rPr>
              <a:t> </a:t>
            </a:r>
            <a:r>
              <a:rPr lang="fa-IR" dirty="0">
                <a:solidFill>
                  <a:srgbClr val="0000CC"/>
                </a:solidFill>
              </a:rPr>
              <a:t>)</a:t>
            </a:r>
            <a:r>
              <a:rPr lang="en-GB" dirty="0">
                <a:solidFill>
                  <a:srgbClr val="0000CC"/>
                </a:solidFill>
              </a:rPr>
              <a:t>b</a:t>
            </a:r>
            <a:r>
              <a:rPr lang="fa-IR" dirty="0">
                <a:solidFill>
                  <a:srgbClr val="0000CC"/>
                </a:solidFill>
              </a:rPr>
              <a:t>(</a:t>
            </a:r>
            <a:r>
              <a:rPr lang="en-GB" dirty="0">
                <a:solidFill>
                  <a:srgbClr val="0000CC"/>
                </a:solidFill>
              </a:rPr>
              <a:t> has zero divergence</a:t>
            </a:r>
            <a:r>
              <a:rPr lang="en-US" dirty="0">
                <a:solidFill>
                  <a:srgbClr val="0000CC"/>
                </a:solidFill>
              </a:rPr>
              <a:t>, </a:t>
            </a:r>
          </a:p>
          <a:p>
            <a:r>
              <a:rPr lang="en-US" dirty="0">
                <a:solidFill>
                  <a:srgbClr val="0000CC"/>
                </a:solidFill>
              </a:rPr>
              <a:t>(</a:t>
            </a:r>
            <a:r>
              <a:rPr lang="en-GB" dirty="0">
                <a:solidFill>
                  <a:srgbClr val="0000CC"/>
                </a:solidFill>
              </a:rPr>
              <a:t>c) again has positive divergence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5616A-1D61-4947-812A-058D02F7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453" y="1978305"/>
            <a:ext cx="6819900" cy="23987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CC27F5-A310-4233-956F-243B67AF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1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3A343-F2FE-4E6A-BCC3-87CC957E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AD9FB-7EC7-4E3D-9951-718F3A59F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4548"/>
            <a:ext cx="2204751" cy="1624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F2CEA-925D-47FB-86AF-CE776CCC0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48" y="2013713"/>
            <a:ext cx="6368903" cy="4642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76242-A42F-4AA9-8C6E-E24FB5F61A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241" y="3335987"/>
            <a:ext cx="969914" cy="1378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1CCC3-CEBF-4FF2-830E-7D4ED6B945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0002" y="645526"/>
            <a:ext cx="992159" cy="1378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7B02B-05CC-44B0-81A4-4BCB533FBE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6615" y="2886788"/>
            <a:ext cx="957144" cy="13788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318D44-5C59-45F7-8927-22EDC857939E}"/>
              </a:ext>
            </a:extLst>
          </p:cNvPr>
          <p:cNvCxnSpPr>
            <a:stCxn id="9" idx="3"/>
          </p:cNvCxnSpPr>
          <p:nvPr/>
        </p:nvCxnSpPr>
        <p:spPr>
          <a:xfrm>
            <a:off x="1310155" y="4025396"/>
            <a:ext cx="3198050" cy="413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224825-2BFF-43EF-9393-6EDE6BE1926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231258" y="2024343"/>
            <a:ext cx="2214824" cy="1750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CE9AB9-E91B-4119-BD56-4CA729BEDE5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478119" y="4265605"/>
            <a:ext cx="2847068" cy="949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7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0E794-CB1B-409B-8226-CBA3B575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76250"/>
          </a:xfrm>
        </p:spPr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9059FA-A404-40BF-9BAC-CBE671242F57}"/>
              </a:ext>
            </a:extLst>
          </p:cNvPr>
          <p:cNvGrpSpPr/>
          <p:nvPr/>
        </p:nvGrpSpPr>
        <p:grpSpPr>
          <a:xfrm>
            <a:off x="536712" y="199142"/>
            <a:ext cx="2860577" cy="2366555"/>
            <a:chOff x="536712" y="468085"/>
            <a:chExt cx="4315443" cy="2982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418B0D-FE99-42DF-BAC8-FF7C33D1B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6712" y="468085"/>
              <a:ext cx="4315443" cy="298268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DAEB2F-F236-409D-AA62-2EE519B1323A}"/>
                </a:ext>
              </a:extLst>
            </p:cNvPr>
            <p:cNvGrpSpPr/>
            <p:nvPr/>
          </p:nvGrpSpPr>
          <p:grpSpPr>
            <a:xfrm>
              <a:off x="1567543" y="713014"/>
              <a:ext cx="1986643" cy="1583872"/>
              <a:chOff x="2220686" y="1616528"/>
              <a:chExt cx="2013429" cy="158387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01A8339-683F-40B0-BB9E-12C9256D4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686" y="173082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DAD6974-B347-423C-AA57-984345E3E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344" y="1676400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C8AD33F-4B98-4242-B0AE-B114B9C12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189" y="1616528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890F1CC-E89C-4E77-99E5-349D23EBB2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4063" y="1616528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5ACD7C8-94AE-456B-A7EF-0F5176A95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344" y="207372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891B8D8-73C7-4145-ABC7-43FEE0905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8874" y="2019300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6A42B22-9179-45E0-952D-F3F379B0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4513" y="196214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E76538B-23D1-487D-B83F-18FDB3AD6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4434" y="2547258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C65F767-2B8B-4C8E-99E8-854A129AA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1777" y="2484663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C93F05A-B6DD-47BE-A84C-21009ADFF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4063" y="237852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1778012-9F71-4D8D-B8AE-C2A844B88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171" y="237852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6DBDD8-0557-424F-9A5C-0563713FA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004" y="2857500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6682F15-92B2-485B-9527-981EEAC8D5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534" y="2803071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85711FB-495B-498E-80E6-17C5BF166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173" y="2745920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7199A8-3046-4A2F-8F17-1C4AC4B26750}"/>
              </a:ext>
            </a:extLst>
          </p:cNvPr>
          <p:cNvGrpSpPr/>
          <p:nvPr/>
        </p:nvGrpSpPr>
        <p:grpSpPr>
          <a:xfrm>
            <a:off x="3807815" y="345681"/>
            <a:ext cx="2293310" cy="1804532"/>
            <a:chOff x="818794" y="4120243"/>
            <a:chExt cx="2860577" cy="204651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58777CF-2786-4A91-94AC-3A92B9CAE4D7}"/>
                </a:ext>
              </a:extLst>
            </p:cNvPr>
            <p:cNvGrpSpPr/>
            <p:nvPr/>
          </p:nvGrpSpPr>
          <p:grpSpPr>
            <a:xfrm>
              <a:off x="1138333" y="4381500"/>
              <a:ext cx="1986643" cy="1583872"/>
              <a:chOff x="2220686" y="1616528"/>
              <a:chExt cx="2013429" cy="158387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1C5FA43-18AC-4701-AEF4-1C0F905CE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686" y="173082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97E9D28-42E0-44B6-B38D-1F9B3B73D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344" y="1676400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5F87634-D6F3-483A-B386-3F2C280B4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189" y="1616528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45D0E7B-077F-4A52-9705-26FDCE5D5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4063" y="1616528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F17F7A9-0DB6-4E90-A083-4F474C7E9F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344" y="207372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BC9A667-3E8E-4607-8158-C1891CDFB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8874" y="2019300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1CEC7DC-E4B9-48F7-89E2-3492185E1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4513" y="196214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D081267-7703-41EE-BB97-CB8B94DB8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4434" y="2547258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F1A623D-AD11-4AD3-9B12-52301BD61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1777" y="2484663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0ACE35E-B739-4F6C-874C-94E912B99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4063" y="237852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B4BBF1A-379B-4679-88EA-DBC264B51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171" y="2378529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2CD5938-0065-46B9-B7DA-D73A399FE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004" y="2857500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BBE9190-03B5-4F62-A610-04728DC06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534" y="2803071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FACC9DC-CE79-473C-B523-724974DAB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173" y="2745920"/>
                <a:ext cx="195942" cy="342900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4543C545-B9E3-4E7A-A319-669AD47A47FE}"/>
                </a:ext>
              </a:extLst>
            </p:cNvPr>
            <p:cNvSpPr/>
            <p:nvPr/>
          </p:nvSpPr>
          <p:spPr>
            <a:xfrm flipH="1">
              <a:off x="818794" y="4120243"/>
              <a:ext cx="2860577" cy="2046515"/>
            </a:xfrm>
            <a:prstGeom prst="parallelogram">
              <a:avLst>
                <a:gd name="adj" fmla="val 51861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2C777C-AB93-42B9-A87E-94670D86A48D}"/>
                </a:ext>
              </a:extLst>
            </p:cNvPr>
            <p:cNvCxnSpPr>
              <a:stCxn id="43" idx="2"/>
              <a:endCxn id="43" idx="5"/>
            </p:cNvCxnSpPr>
            <p:nvPr/>
          </p:nvCxnSpPr>
          <p:spPr>
            <a:xfrm>
              <a:off x="1349466" y="5143501"/>
              <a:ext cx="1799233" cy="0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B023D5D-CD01-409F-91E2-AEA069BF3BC1}"/>
              </a:ext>
            </a:extLst>
          </p:cNvPr>
          <p:cNvGrpSpPr/>
          <p:nvPr/>
        </p:nvGrpSpPr>
        <p:grpSpPr>
          <a:xfrm>
            <a:off x="6079366" y="277455"/>
            <a:ext cx="2293310" cy="1804532"/>
            <a:chOff x="4677645" y="4120243"/>
            <a:chExt cx="2860577" cy="204651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822D79-14F5-4BEB-A508-1CD107AA558B}"/>
                </a:ext>
              </a:extLst>
            </p:cNvPr>
            <p:cNvGrpSpPr/>
            <p:nvPr/>
          </p:nvGrpSpPr>
          <p:grpSpPr>
            <a:xfrm>
              <a:off x="4677645" y="4120243"/>
              <a:ext cx="2860577" cy="2046515"/>
              <a:chOff x="818794" y="4120243"/>
              <a:chExt cx="2860577" cy="204651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B13AF75-DA0E-432B-A72D-3AD196099FE8}"/>
                  </a:ext>
                </a:extLst>
              </p:cNvPr>
              <p:cNvGrpSpPr/>
              <p:nvPr/>
            </p:nvGrpSpPr>
            <p:grpSpPr>
              <a:xfrm>
                <a:off x="1138333" y="4381500"/>
                <a:ext cx="1986643" cy="1583872"/>
                <a:chOff x="2220686" y="1616528"/>
                <a:chExt cx="2013429" cy="1583872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2EACED97-3ADE-4BA5-AF56-E8D835FB43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0686" y="1730829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1D20FD84-171E-414E-AF03-6527A6D09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4344" y="1676400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3FD4584-A8DC-469E-9151-F83485171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3189" y="1616528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2F9E6A2-8EB7-4202-8CD8-475513F7B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4063" y="1616528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656F04CE-4BE7-44DC-A941-DA6A51A6A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4344" y="2073729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892DAD2A-69BE-4D86-A9D9-C1E5C677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8874" y="2019300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2F7BA91-FDC9-4286-A2D1-5E71296DB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4513" y="1962149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30E77BB2-715D-4D7A-BC88-ECE39BD72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4434" y="2547258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72C1FB0-A4D8-4FDD-8933-FCAB809ED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1777" y="2484663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B29CFAE5-32D2-4A44-AC54-BA15048E0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4063" y="2378529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539CCCEB-D103-4FE3-ABF8-789B3C1F1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8171" y="2378529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4990F342-EE07-4ACC-AF20-576A1831A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48004" y="2857500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B2562142-224B-4283-A721-3679104A3A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2534" y="2803071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BED9A45A-3A1C-4E2C-8673-84AA2BB56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8173" y="2745920"/>
                  <a:ext cx="195942" cy="342900"/>
                </a:xfrm>
                <a:prstGeom prst="straightConnector1">
                  <a:avLst/>
                </a:prstGeom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Parallelogram 48">
                <a:extLst>
                  <a:ext uri="{FF2B5EF4-FFF2-40B4-BE49-F238E27FC236}">
                    <a16:creationId xmlns:a16="http://schemas.microsoft.com/office/drawing/2014/main" id="{0DAED033-27E4-49D0-93D6-E7C648C7BF37}"/>
                  </a:ext>
                </a:extLst>
              </p:cNvPr>
              <p:cNvSpPr/>
              <p:nvPr/>
            </p:nvSpPr>
            <p:spPr>
              <a:xfrm flipH="1">
                <a:off x="818794" y="4120243"/>
                <a:ext cx="2860577" cy="2046515"/>
              </a:xfrm>
              <a:prstGeom prst="parallelogram">
                <a:avLst>
                  <a:gd name="adj" fmla="val 51861"/>
                </a:avLst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625C6F6-74FB-486B-818D-3276265EA41F}"/>
                  </a:ext>
                </a:extLst>
              </p:cNvPr>
              <p:cNvCxnSpPr>
                <a:stCxn id="49" idx="2"/>
                <a:endCxn id="49" idx="5"/>
              </p:cNvCxnSpPr>
              <p:nvPr/>
            </p:nvCxnSpPr>
            <p:spPr>
              <a:xfrm>
                <a:off x="1349466" y="5143501"/>
                <a:ext cx="1799233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32DE7AA-62A6-461C-AD12-1AB52255AE55}"/>
                </a:ext>
              </a:extLst>
            </p:cNvPr>
            <p:cNvCxnSpPr>
              <a:cxnSpLocks/>
            </p:cNvCxnSpPr>
            <p:nvPr/>
          </p:nvCxnSpPr>
          <p:spPr>
            <a:xfrm>
              <a:off x="6022083" y="5339442"/>
              <a:ext cx="193335" cy="34290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0C9CC7E-4A51-4799-9A7A-57E2E54E671E}"/>
                </a:ext>
              </a:extLst>
            </p:cNvPr>
            <p:cNvCxnSpPr>
              <a:cxnSpLocks/>
            </p:cNvCxnSpPr>
            <p:nvPr/>
          </p:nvCxnSpPr>
          <p:spPr>
            <a:xfrm>
              <a:off x="6284147" y="5323112"/>
              <a:ext cx="193335" cy="34290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F630870-2A20-4462-8458-6D3A1AC477A6}"/>
                </a:ext>
              </a:extLst>
            </p:cNvPr>
            <p:cNvCxnSpPr>
              <a:cxnSpLocks/>
            </p:cNvCxnSpPr>
            <p:nvPr/>
          </p:nvCxnSpPr>
          <p:spPr>
            <a:xfrm>
              <a:off x="6090812" y="5208813"/>
              <a:ext cx="193335" cy="34290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B6CEBE3-3C6C-4BF0-9476-C66FCEADA9B3}"/>
                </a:ext>
              </a:extLst>
            </p:cNvPr>
            <p:cNvCxnSpPr>
              <a:cxnSpLocks/>
            </p:cNvCxnSpPr>
            <p:nvPr/>
          </p:nvCxnSpPr>
          <p:spPr>
            <a:xfrm>
              <a:off x="6223173" y="5728609"/>
              <a:ext cx="193335" cy="34290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C110607-F300-42DD-AF07-D419D0E7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507922" y="5750378"/>
              <a:ext cx="193335" cy="34290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E368746-5E20-49FF-983B-0311EA9D0A78}"/>
                </a:ext>
              </a:extLst>
            </p:cNvPr>
            <p:cNvCxnSpPr>
              <a:cxnSpLocks/>
            </p:cNvCxnSpPr>
            <p:nvPr/>
          </p:nvCxnSpPr>
          <p:spPr>
            <a:xfrm>
              <a:off x="6108941" y="5766705"/>
              <a:ext cx="193335" cy="34290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BDEA8D4-D66C-4F67-B84A-B6F59DAD65A1}"/>
                </a:ext>
              </a:extLst>
            </p:cNvPr>
            <p:cNvCxnSpPr>
              <a:cxnSpLocks/>
            </p:cNvCxnSpPr>
            <p:nvPr/>
          </p:nvCxnSpPr>
          <p:spPr>
            <a:xfrm>
              <a:off x="6627597" y="5750378"/>
              <a:ext cx="193335" cy="34290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559AE80-F700-447C-A99F-218312DB74F7}"/>
                </a:ext>
              </a:extLst>
            </p:cNvPr>
            <p:cNvCxnSpPr>
              <a:cxnSpLocks/>
            </p:cNvCxnSpPr>
            <p:nvPr/>
          </p:nvCxnSpPr>
          <p:spPr>
            <a:xfrm>
              <a:off x="6598146" y="5538107"/>
              <a:ext cx="193335" cy="34290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2F24FA1-A275-49F3-B139-D52A2BE31389}"/>
                </a:ext>
              </a:extLst>
            </p:cNvPr>
            <p:cNvCxnSpPr>
              <a:cxnSpLocks/>
            </p:cNvCxnSpPr>
            <p:nvPr/>
          </p:nvCxnSpPr>
          <p:spPr>
            <a:xfrm>
              <a:off x="6291580" y="5191126"/>
              <a:ext cx="193335" cy="34290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2DA355-36E6-4553-A85E-A85E2D399B1C}"/>
              </a:ext>
            </a:extLst>
          </p:cNvPr>
          <p:cNvCxnSpPr>
            <a:cxnSpLocks/>
          </p:cNvCxnSpPr>
          <p:nvPr/>
        </p:nvCxnSpPr>
        <p:spPr>
          <a:xfrm>
            <a:off x="5379" y="2877670"/>
            <a:ext cx="90905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C95F9B2-593F-4ADB-A7D3-9C7D0740F044}"/>
              </a:ext>
            </a:extLst>
          </p:cNvPr>
          <p:cNvGrpSpPr/>
          <p:nvPr/>
        </p:nvGrpSpPr>
        <p:grpSpPr>
          <a:xfrm>
            <a:off x="1377197" y="3801687"/>
            <a:ext cx="6433072" cy="3065"/>
            <a:chOff x="1580878" y="4832497"/>
            <a:chExt cx="6433072" cy="306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B38D58-AC32-4216-AF28-2B2592A0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580878" y="4835562"/>
              <a:ext cx="6433072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09A987-4D69-405C-81CB-58371282866F}"/>
                </a:ext>
              </a:extLst>
            </p:cNvPr>
            <p:cNvCxnSpPr>
              <a:cxnSpLocks/>
            </p:cNvCxnSpPr>
            <p:nvPr/>
          </p:nvCxnSpPr>
          <p:spPr>
            <a:xfrm>
              <a:off x="2177927" y="4835562"/>
              <a:ext cx="365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D8554CE-E3D2-4D7B-A6D8-5489B607964F}"/>
                </a:ext>
              </a:extLst>
            </p:cNvPr>
            <p:cNvCxnSpPr>
              <a:cxnSpLocks/>
            </p:cNvCxnSpPr>
            <p:nvPr/>
          </p:nvCxnSpPr>
          <p:spPr>
            <a:xfrm>
              <a:off x="2592519" y="4835562"/>
              <a:ext cx="5486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059DF48-A137-40DE-91F2-6C717B31A5B3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72" y="4832497"/>
              <a:ext cx="7315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E231C75-8677-4A89-BC44-E5E1833DF6C7}"/>
                </a:ext>
              </a:extLst>
            </p:cNvPr>
            <p:cNvCxnSpPr>
              <a:cxnSpLocks/>
            </p:cNvCxnSpPr>
            <p:nvPr/>
          </p:nvCxnSpPr>
          <p:spPr>
            <a:xfrm>
              <a:off x="4000803" y="4832497"/>
              <a:ext cx="914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0C6480E-3213-46D4-86E4-6670ABDA7B7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930" y="4832497"/>
              <a:ext cx="1097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BA978D2-2523-4EF7-8709-5765AC8F931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345" y="4832497"/>
              <a:ext cx="182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B63A3A3-815B-41C8-B80C-EAE1FE4A1EDD}"/>
                </a:ext>
              </a:extLst>
            </p:cNvPr>
            <p:cNvCxnSpPr>
              <a:cxnSpLocks/>
            </p:cNvCxnSpPr>
            <p:nvPr/>
          </p:nvCxnSpPr>
          <p:spPr>
            <a:xfrm>
              <a:off x="6167181" y="4832497"/>
              <a:ext cx="12801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07306881-4314-4760-A9FA-B4E4AEFB1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845702"/>
              </p:ext>
            </p:extLst>
          </p:nvPr>
        </p:nvGraphicFramePr>
        <p:xfrm>
          <a:off x="2713076" y="3106641"/>
          <a:ext cx="13684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4" name="Equation" r:id="rId4" imgW="660240" imgH="203040" progId="Equation.DSMT4">
                  <p:embed/>
                </p:oleObj>
              </mc:Choice>
              <mc:Fallback>
                <p:oleObj name="Equation" r:id="rId4" imgW="660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3076" y="3106641"/>
                        <a:ext cx="1368425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E7C17327-F2A8-4FFA-AD83-2AA1738399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042876"/>
              </p:ext>
            </p:extLst>
          </p:nvPr>
        </p:nvGraphicFramePr>
        <p:xfrm>
          <a:off x="4516235" y="3014132"/>
          <a:ext cx="1557316" cy="643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" name="Equation" r:id="rId6" imgW="952200" imgH="393480" progId="Equation.DSMT4">
                  <p:embed/>
                </p:oleObj>
              </mc:Choice>
              <mc:Fallback>
                <p:oleObj name="Equation" r:id="rId6" imgW="952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6235" y="3014132"/>
                        <a:ext cx="1557316" cy="643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6CCB6B72-5557-4EF4-A1C5-593F1090E3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405187"/>
              </p:ext>
            </p:extLst>
          </p:nvPr>
        </p:nvGraphicFramePr>
        <p:xfrm>
          <a:off x="4718421" y="2303587"/>
          <a:ext cx="118586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6" name="Equation" r:id="rId8" imgW="571320" imgH="177480" progId="Equation.DSMT4">
                  <p:embed/>
                </p:oleObj>
              </mc:Choice>
              <mc:Fallback>
                <p:oleObj name="Equation" r:id="rId8" imgW="571320" imgH="177480" progId="Equation.DSMT4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E7C17327-F2A8-4FFA-AD83-2AA1738399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18421" y="2303587"/>
                        <a:ext cx="1185862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>
            <a:extLst>
              <a:ext uri="{FF2B5EF4-FFF2-40B4-BE49-F238E27FC236}">
                <a16:creationId xmlns:a16="http://schemas.microsoft.com/office/drawing/2014/main" id="{92CD3B67-65C4-41CB-BE53-79DD80E42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192123"/>
              </p:ext>
            </p:extLst>
          </p:nvPr>
        </p:nvGraphicFramePr>
        <p:xfrm>
          <a:off x="7102096" y="2271181"/>
          <a:ext cx="118586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7" name="Equation" r:id="rId10" imgW="571320" imgH="177480" progId="Equation.DSMT4">
                  <p:embed/>
                </p:oleObj>
              </mc:Choice>
              <mc:Fallback>
                <p:oleObj name="Equation" r:id="rId10" imgW="571320" imgH="177480" progId="Equation.DSMT4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6CCB6B72-5557-4EF4-A1C5-593F1090E3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02096" y="2271181"/>
                        <a:ext cx="1185862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E1E01D2-9580-4CBD-BF41-AD3D8C948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293" y="4941503"/>
            <a:ext cx="3321695" cy="1378817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DB0B1ED-8F8C-4D56-9D88-B0F5E52486C9}"/>
              </a:ext>
            </a:extLst>
          </p:cNvPr>
          <p:cNvCxnSpPr>
            <a:cxnSpLocks/>
          </p:cNvCxnSpPr>
          <p:nvPr/>
        </p:nvCxnSpPr>
        <p:spPr>
          <a:xfrm>
            <a:off x="930" y="4659854"/>
            <a:ext cx="90905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64FD16-02B5-4085-89A1-8E5BE4E90E5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2018" y="4869584"/>
            <a:ext cx="4790341" cy="1378816"/>
          </a:xfrm>
          <a:prstGeom prst="rect">
            <a:avLst/>
          </a:prstGeom>
        </p:spPr>
      </p:pic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71436EA6-1FC3-4D87-A1B1-5B5CDAD486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573751"/>
              </p:ext>
            </p:extLst>
          </p:nvPr>
        </p:nvGraphicFramePr>
        <p:xfrm>
          <a:off x="2766065" y="3931904"/>
          <a:ext cx="2750842" cy="681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8" name="Equation" r:id="rId14" imgW="1587240" imgH="393480" progId="Equation.DSMT4">
                  <p:embed/>
                </p:oleObj>
              </mc:Choice>
              <mc:Fallback>
                <p:oleObj name="Equation" r:id="rId14" imgW="1587240" imgH="393480" progId="Equation.DSMT4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E7C17327-F2A8-4FFA-AD83-2AA1738399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766065" y="3931904"/>
                        <a:ext cx="2750842" cy="681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2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5577CC1-A1C4-46A3-AEF9-F8FC5108E032}"/>
              </a:ext>
            </a:extLst>
          </p:cNvPr>
          <p:cNvSpPr/>
          <p:nvPr/>
        </p:nvSpPr>
        <p:spPr>
          <a:xfrm>
            <a:off x="6089593" y="5411972"/>
            <a:ext cx="2166588" cy="12498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8CEF4461-5FE2-4D83-A003-039694DAD2D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8208" y="543573"/>
          <a:ext cx="3043238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" name="Equation" r:id="rId3" imgW="2095200" imgH="444240" progId="Equation.DSMT4">
                  <p:embed/>
                </p:oleObj>
              </mc:Choice>
              <mc:Fallback>
                <p:oleObj name="Equation" r:id="rId3" imgW="2095200" imgH="44424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8CEF4461-5FE2-4D83-A003-039694DAD2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208" y="543573"/>
                        <a:ext cx="3043238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29CCC379-1D67-4501-8629-CBF2B7F1BAC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9603" y="1751843"/>
          <a:ext cx="2281237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3" name="Equation" r:id="rId5" imgW="1130040" imgH="876240" progId="Equation.DSMT4">
                  <p:embed/>
                </p:oleObj>
              </mc:Choice>
              <mc:Fallback>
                <p:oleObj name="Equation" r:id="rId5" imgW="1130040" imgH="87624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29CCC379-1D67-4501-8629-CBF2B7F1BA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9603" y="1751843"/>
                        <a:ext cx="2281237" cy="177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5D7D002B-CABF-418C-9C96-9F66241606F2}"/>
              </a:ext>
            </a:extLst>
          </p:cNvPr>
          <p:cNvGrpSpPr/>
          <p:nvPr/>
        </p:nvGrpSpPr>
        <p:grpSpPr>
          <a:xfrm>
            <a:off x="3731056" y="343678"/>
            <a:ext cx="4942120" cy="4285547"/>
            <a:chOff x="412739" y="2363863"/>
            <a:chExt cx="4942120" cy="4285547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7C64B443-57F5-4A3D-B4BF-1FD770C6AE9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271342" y="6021607"/>
            <a:ext cx="364547" cy="401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4" name="Equation" r:id="rId7" imgW="126720" imgH="139680" progId="Equation.DSMT4">
                    <p:embed/>
                  </p:oleObj>
                </mc:Choice>
                <mc:Fallback>
                  <p:oleObj name="Equation" r:id="rId7" imgW="126720" imgH="13968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7C64B443-57F5-4A3D-B4BF-1FD770C6AE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71342" y="6021607"/>
                          <a:ext cx="364547" cy="4010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EE8F0688-3272-423A-8FEC-AF349465A2B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33389" y="2392733"/>
            <a:ext cx="400050" cy="474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5" name="Equation" r:id="rId9" imgW="139680" imgH="164880" progId="Equation.DSMT4">
                    <p:embed/>
                  </p:oleObj>
                </mc:Choice>
                <mc:Fallback>
                  <p:oleObj name="Equation" r:id="rId9" imgW="139680" imgH="164880" progId="Equation.DSMT4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EE8F0688-3272-423A-8FEC-AF349465A2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33389" y="2392733"/>
                          <a:ext cx="400050" cy="4746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299800-D224-49EF-99B9-EE1232618940}"/>
                </a:ext>
              </a:extLst>
            </p:cNvPr>
            <p:cNvGrpSpPr/>
            <p:nvPr/>
          </p:nvGrpSpPr>
          <p:grpSpPr>
            <a:xfrm>
              <a:off x="454548" y="2461437"/>
              <a:ext cx="4117452" cy="3938187"/>
              <a:chOff x="454548" y="2461437"/>
              <a:chExt cx="4117452" cy="393818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9E9139E-64C2-473B-890C-34DF42CD87C2}"/>
                  </a:ext>
                </a:extLst>
              </p:cNvPr>
              <p:cNvGrpSpPr/>
              <p:nvPr/>
            </p:nvGrpSpPr>
            <p:grpSpPr>
              <a:xfrm>
                <a:off x="454548" y="2461437"/>
                <a:ext cx="4117452" cy="3938187"/>
                <a:chOff x="859901" y="1773281"/>
                <a:chExt cx="4117452" cy="3938187"/>
              </a:xfrm>
            </p:grpSpPr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9866799E-224C-4C19-AFE7-EE77E7ABE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9901" y="5219953"/>
                  <a:ext cx="4117452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BEF14A3F-6953-4AD7-B220-43B1AB0BF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3804" y="1773281"/>
                  <a:ext cx="0" cy="393818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B8CBBD7-4009-4F3F-BAFB-D3D5AE340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477" y="2828264"/>
                <a:ext cx="3034708" cy="2954847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6C4407-759D-4749-9AD6-094AF99CB9B2}"/>
                </a:ext>
              </a:extLst>
            </p:cNvPr>
            <p:cNvSpPr/>
            <p:nvPr/>
          </p:nvSpPr>
          <p:spPr>
            <a:xfrm>
              <a:off x="2658485" y="5615422"/>
              <a:ext cx="377456" cy="1319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356356-3C2E-44EF-86D4-CF595A2AF612}"/>
                </a:ext>
              </a:extLst>
            </p:cNvPr>
            <p:cNvSpPr/>
            <p:nvPr/>
          </p:nvSpPr>
          <p:spPr>
            <a:xfrm rot="16200000">
              <a:off x="1033176" y="4378799"/>
              <a:ext cx="355602" cy="1253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6" name="Object 25">
              <a:extLst>
                <a:ext uri="{FF2B5EF4-FFF2-40B4-BE49-F238E27FC236}">
                  <a16:creationId xmlns:a16="http://schemas.microsoft.com/office/drawing/2014/main" id="{7BFBA228-C3A6-4D4E-827B-4E59D397A6C3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12739" y="4093304"/>
            <a:ext cx="520700" cy="758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6" name="Equation" r:id="rId12" imgW="304560" imgH="444240" progId="Equation.DSMT4">
                    <p:embed/>
                  </p:oleObj>
                </mc:Choice>
                <mc:Fallback>
                  <p:oleObj name="Equation" r:id="rId12" imgW="304560" imgH="444240" progId="Equation.DSMT4">
                    <p:embed/>
                    <p:pic>
                      <p:nvPicPr>
                        <p:cNvPr id="26" name="Object 25">
                          <a:extLst>
                            <a:ext uri="{FF2B5EF4-FFF2-40B4-BE49-F238E27FC236}">
                              <a16:creationId xmlns:a16="http://schemas.microsoft.com/office/drawing/2014/main" id="{7BFBA228-C3A6-4D4E-827B-4E59D397A6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2739" y="4093304"/>
                          <a:ext cx="520700" cy="758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D41862E4-3F5D-4FB3-9B5E-81D72419FB1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587217" y="5977898"/>
            <a:ext cx="498475" cy="671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7" name="Equation" r:id="rId14" imgW="291960" imgH="393480" progId="Equation.DSMT4">
                    <p:embed/>
                  </p:oleObj>
                </mc:Choice>
                <mc:Fallback>
                  <p:oleObj name="Equation" r:id="rId14" imgW="291960" imgH="393480" progId="Equation.DSMT4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D41862E4-3F5D-4FB3-9B5E-81D72419FB1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587217" y="5977898"/>
                          <a:ext cx="498475" cy="671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D6A129-329F-4524-A521-83F51736572D}"/>
                </a:ext>
              </a:extLst>
            </p:cNvPr>
            <p:cNvSpPr/>
            <p:nvPr/>
          </p:nvSpPr>
          <p:spPr>
            <a:xfrm>
              <a:off x="3419066" y="3187862"/>
              <a:ext cx="368940" cy="34048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A01DAB42-99FD-44B1-9D5B-6AA0FA4AA26B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183284" y="2363863"/>
            <a:ext cx="1171575" cy="758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8" name="Equation" r:id="rId16" imgW="685800" imgH="444240" progId="Equation.DSMT4">
                    <p:embed/>
                  </p:oleObj>
                </mc:Choice>
                <mc:Fallback>
                  <p:oleObj name="Equation" r:id="rId16" imgW="685800" imgH="444240" progId="Equation.DSMT4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A01DAB42-99FD-44B1-9D5B-6AA0FA4AA2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183284" y="2363863"/>
                          <a:ext cx="1171575" cy="758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93563AC-BC30-4F85-AFDE-E2227A9AAC5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47355" y="5605348"/>
          <a:ext cx="5121214" cy="772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9" name="Equation" r:id="rId18" imgW="3035160" imgH="457200" progId="Equation.DSMT4">
                  <p:embed/>
                </p:oleObj>
              </mc:Choice>
              <mc:Fallback>
                <p:oleObj name="Equation" r:id="rId18" imgW="3035160" imgH="4572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693563AC-BC30-4F85-AFDE-E2227A9AAC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7355" y="5605348"/>
                        <a:ext cx="5121214" cy="772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0995FF7F-3F55-45AE-AD04-A062F5E4413F}"/>
              </a:ext>
            </a:extLst>
          </p:cNvPr>
          <p:cNvSpPr/>
          <p:nvPr/>
        </p:nvSpPr>
        <p:spPr>
          <a:xfrm>
            <a:off x="6089593" y="5494495"/>
            <a:ext cx="1911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Tensor notation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EEEF1015-9452-40B5-BBF3-EDDAFFD200A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37354" y="5991837"/>
          <a:ext cx="1837288" cy="59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0" name="Equation" r:id="rId20" imgW="711000" imgH="228600" progId="Equation.DSMT4">
                  <p:embed/>
                </p:oleObj>
              </mc:Choice>
              <mc:Fallback>
                <p:oleObj name="Equation" r:id="rId20" imgW="711000" imgH="22860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EEEF1015-9452-40B5-BBF3-EDDAFFD200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37354" y="5991837"/>
                        <a:ext cx="1837288" cy="59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81628E-63D6-414C-9B99-1B526535C9C8}"/>
              </a:ext>
            </a:extLst>
          </p:cNvPr>
          <p:cNvCxnSpPr/>
          <p:nvPr/>
        </p:nvCxnSpPr>
        <p:spPr>
          <a:xfrm>
            <a:off x="388088" y="4941597"/>
            <a:ext cx="80647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9B0424-1DFF-49CB-BBCE-FD9A0728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A473EC-E332-4BC2-B5DA-9BEBD747B537}"/>
              </a:ext>
            </a:extLst>
          </p:cNvPr>
          <p:cNvCxnSpPr>
            <a:cxnSpLocks/>
          </p:cNvCxnSpPr>
          <p:nvPr/>
        </p:nvCxnSpPr>
        <p:spPr>
          <a:xfrm>
            <a:off x="6718672" y="1520823"/>
            <a:ext cx="2593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2F0211-2B87-4A77-8390-681CA6192987}"/>
              </a:ext>
            </a:extLst>
          </p:cNvPr>
          <p:cNvCxnSpPr>
            <a:cxnSpLocks/>
          </p:cNvCxnSpPr>
          <p:nvPr/>
        </p:nvCxnSpPr>
        <p:spPr>
          <a:xfrm flipV="1">
            <a:off x="6978038" y="1281633"/>
            <a:ext cx="0" cy="2391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2BE24F-B7AD-462E-A026-727ACC597174}"/>
              </a:ext>
            </a:extLst>
          </p:cNvPr>
          <p:cNvCxnSpPr>
            <a:cxnSpLocks/>
          </p:cNvCxnSpPr>
          <p:nvPr/>
        </p:nvCxnSpPr>
        <p:spPr>
          <a:xfrm>
            <a:off x="7106323" y="1149901"/>
            <a:ext cx="289598" cy="0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A96741-E1BA-46D5-881C-0A48A443D227}"/>
              </a:ext>
            </a:extLst>
          </p:cNvPr>
          <p:cNvCxnSpPr>
            <a:cxnSpLocks/>
          </p:cNvCxnSpPr>
          <p:nvPr/>
        </p:nvCxnSpPr>
        <p:spPr>
          <a:xfrm flipV="1">
            <a:off x="7381789" y="883964"/>
            <a:ext cx="0" cy="280714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07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C876E-C017-4B72-BEE9-69994A0A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08C23-8572-453A-887B-2866055506D9}"/>
              </a:ext>
            </a:extLst>
          </p:cNvPr>
          <p:cNvGrpSpPr/>
          <p:nvPr/>
        </p:nvGrpSpPr>
        <p:grpSpPr>
          <a:xfrm>
            <a:off x="1366010" y="2271093"/>
            <a:ext cx="2001520" cy="1853554"/>
            <a:chOff x="140351" y="675167"/>
            <a:chExt cx="5507665" cy="550766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A5C1BE-F954-4759-935E-7AE6148E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51" y="675167"/>
              <a:ext cx="5507665" cy="550766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524D7E-60B3-4B1D-A825-59820C57A395}"/>
                </a:ext>
              </a:extLst>
            </p:cNvPr>
            <p:cNvSpPr/>
            <p:nvPr/>
          </p:nvSpPr>
          <p:spPr>
            <a:xfrm>
              <a:off x="4035288" y="2347656"/>
              <a:ext cx="430190" cy="430331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938AB9-ECAD-44CB-9385-A43FEC20A8A2}"/>
              </a:ext>
            </a:extLst>
          </p:cNvPr>
          <p:cNvGrpSpPr/>
          <p:nvPr/>
        </p:nvGrpSpPr>
        <p:grpSpPr>
          <a:xfrm>
            <a:off x="5988271" y="1966561"/>
            <a:ext cx="2201572" cy="2158085"/>
            <a:chOff x="6092632" y="662281"/>
            <a:chExt cx="2201572" cy="21580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39772A-67F7-46F9-899F-A94414A994A5}"/>
                </a:ext>
              </a:extLst>
            </p:cNvPr>
            <p:cNvSpPr/>
            <p:nvPr/>
          </p:nvSpPr>
          <p:spPr>
            <a:xfrm>
              <a:off x="6092632" y="1483050"/>
              <a:ext cx="1418650" cy="133731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C285499-AC29-49F9-8D04-182E7D243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1957" y="2467619"/>
              <a:ext cx="0" cy="3527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1B6B52-CA2C-4B82-80E6-243DC7E0A1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9971" y="662281"/>
              <a:ext cx="0" cy="8257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37680CD-372B-4AD6-BD11-156A41338C4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32" y="2167132"/>
              <a:ext cx="488729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9EAEF1D-D87D-4BB8-8068-57E041874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1282" y="2151707"/>
              <a:ext cx="782922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429E5A-A18D-4465-ACA5-F1D864D5067F}"/>
              </a:ext>
            </a:extLst>
          </p:cNvPr>
          <p:cNvGrpSpPr/>
          <p:nvPr/>
        </p:nvGrpSpPr>
        <p:grpSpPr>
          <a:xfrm>
            <a:off x="287020" y="1776925"/>
            <a:ext cx="3752021" cy="3193662"/>
            <a:chOff x="581042" y="1574427"/>
            <a:chExt cx="3752021" cy="31936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C6771A8-BE23-46FC-8175-194E96E52545}"/>
                </a:ext>
              </a:extLst>
            </p:cNvPr>
            <p:cNvGrpSpPr/>
            <p:nvPr/>
          </p:nvGrpSpPr>
          <p:grpSpPr>
            <a:xfrm>
              <a:off x="819979" y="1705052"/>
              <a:ext cx="3498540" cy="3025163"/>
              <a:chOff x="1549321" y="1600200"/>
              <a:chExt cx="3498540" cy="3025163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1280EAF-32F1-491F-AD5D-BB412474B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220" y="3919138"/>
                <a:ext cx="27116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E0E2F63-1D72-403E-A6AC-4C5509315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9321" y="3924573"/>
                <a:ext cx="778251" cy="700790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7A1DEEE-9F03-440B-9184-9F7645505A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18923" y="1600200"/>
                <a:ext cx="17297" cy="23189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D966D3-2A15-4417-96E9-7E15F0CA769C}"/>
                </a:ext>
              </a:extLst>
            </p:cNvPr>
            <p:cNvSpPr txBox="1"/>
            <p:nvPr/>
          </p:nvSpPr>
          <p:spPr>
            <a:xfrm>
              <a:off x="581042" y="43987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B5BC2C-1ED1-49A4-9502-69D536F68F49}"/>
                </a:ext>
              </a:extLst>
            </p:cNvPr>
            <p:cNvSpPr txBox="1"/>
            <p:nvPr/>
          </p:nvSpPr>
          <p:spPr>
            <a:xfrm>
              <a:off x="1210561" y="157442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F7AE0-DD07-4BBA-B6C9-3A78CBBD693F}"/>
                </a:ext>
              </a:extLst>
            </p:cNvPr>
            <p:cNvSpPr txBox="1"/>
            <p:nvPr/>
          </p:nvSpPr>
          <p:spPr>
            <a:xfrm>
              <a:off x="3994509" y="402942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</p:grp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66DA34FF-475A-4067-B793-DD2EEB1E5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510066"/>
              </p:ext>
            </p:extLst>
          </p:nvPr>
        </p:nvGraphicFramePr>
        <p:xfrm>
          <a:off x="5337175" y="4599748"/>
          <a:ext cx="227965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Equation" r:id="rId4" imgW="1130040" imgH="444240" progId="Equation.DSMT4">
                  <p:embed/>
                </p:oleObj>
              </mc:Choice>
              <mc:Fallback>
                <p:oleObj name="Equation" r:id="rId4" imgW="1130040" imgH="44424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66DA34FF-475A-4067-B793-DD2EEB1E5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7175" y="4599748"/>
                        <a:ext cx="2279650" cy="89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656C9B-61CE-4BEC-830F-0F796098845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37789" y="2906366"/>
            <a:ext cx="2926298" cy="560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CA14B90-B83A-4C73-BD2F-5E6D6F3A13A6}"/>
              </a:ext>
            </a:extLst>
          </p:cNvPr>
          <p:cNvSpPr/>
          <p:nvPr/>
        </p:nvSpPr>
        <p:spPr>
          <a:xfrm>
            <a:off x="1002835" y="278760"/>
            <a:ext cx="25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</a:rPr>
              <a:t>2D Divergence  XY Plane</a:t>
            </a:r>
          </a:p>
        </p:txBody>
      </p:sp>
    </p:spTree>
    <p:extLst>
      <p:ext uri="{BB962C8B-B14F-4D97-AF65-F5344CB8AC3E}">
        <p14:creationId xmlns:p14="http://schemas.microsoft.com/office/powerpoint/2010/main" val="260509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AA54E-5FA6-47FC-9751-064A5838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6" y="174172"/>
            <a:ext cx="6161547" cy="3731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FE76F-5EDE-4005-B49E-90A3DF2B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07" y="3905531"/>
            <a:ext cx="2926335" cy="273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F7231-76EB-445C-9810-02B133A4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31" y="3802117"/>
            <a:ext cx="2778297" cy="2778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9C107-4E48-43F5-A3FA-05350C507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588" y="3947200"/>
            <a:ext cx="2653393" cy="26533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E2795-8C2B-4EAB-B419-459C44A7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5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2CE0747-EA6E-4D39-A6D7-9088263DC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132966"/>
              </p:ext>
            </p:extLst>
          </p:nvPr>
        </p:nvGraphicFramePr>
        <p:xfrm>
          <a:off x="778329" y="1503590"/>
          <a:ext cx="1871663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Equation" r:id="rId3" imgW="888840" imgH="2361960" progId="Equation.DSMT4">
                  <p:embed/>
                </p:oleObj>
              </mc:Choice>
              <mc:Fallback>
                <p:oleObj name="Equation" r:id="rId3" imgW="888840" imgH="236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8329" y="1503590"/>
                        <a:ext cx="1871663" cy="497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D33B264-5AD5-41A4-A951-B276765820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112" y="1650547"/>
            <a:ext cx="4873074" cy="31250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6B26A7-72F4-4162-8B8A-BA86718015DB}"/>
              </a:ext>
            </a:extLst>
          </p:cNvPr>
          <p:cNvSpPr/>
          <p:nvPr/>
        </p:nvSpPr>
        <p:spPr>
          <a:xfrm>
            <a:off x="687162" y="8979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 “Ordinary” Derivatives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23AD2-C058-4572-8D0A-F429750B054E}"/>
              </a:ext>
            </a:extLst>
          </p:cNvPr>
          <p:cNvSpPr/>
          <p:nvPr/>
        </p:nvSpPr>
        <p:spPr>
          <a:xfrm>
            <a:off x="4107639" y="522310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derivative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df/dx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slope of the graph of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versus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01D364-F25C-44E5-BC67-8D7054219558}"/>
              </a:ext>
            </a:extLst>
          </p:cNvPr>
          <p:cNvSpPr/>
          <p:nvPr/>
        </p:nvSpPr>
        <p:spPr>
          <a:xfrm>
            <a:off x="1415143" y="42813"/>
            <a:ext cx="6193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DIFFERENTIAL CALCULUS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5FCE8-0583-41BD-9E74-4F4DDF76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z="1400" b="1" smtClean="0">
                <a:solidFill>
                  <a:srgbClr val="0000CC"/>
                </a:solidFill>
              </a:rPr>
              <a:pPr>
                <a:defRPr/>
              </a:pPr>
              <a:t>2</a:t>
            </a:fld>
            <a:endParaRPr lang="en-US" sz="14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91573-BC3A-4D16-AC07-2F44EA3A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83DF1-75CA-46BD-905B-6E7078FF42F1}"/>
              </a:ext>
            </a:extLst>
          </p:cNvPr>
          <p:cNvSpPr/>
          <p:nvPr/>
        </p:nvSpPr>
        <p:spPr>
          <a:xfrm>
            <a:off x="415060" y="216057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CC"/>
                </a:solidFill>
              </a:rPr>
              <a:t>The Curl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35C68-6FEC-4DA4-99AF-C357C43E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" y="1113204"/>
            <a:ext cx="6868758" cy="20498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154E7A-DF8C-41FD-8751-4634888B30E1}"/>
              </a:ext>
            </a:extLst>
          </p:cNvPr>
          <p:cNvSpPr/>
          <p:nvPr/>
        </p:nvSpPr>
        <p:spPr>
          <a:xfrm>
            <a:off x="5941659" y="412514"/>
            <a:ext cx="2865416" cy="15543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467C0-E31B-4910-8F2B-080A8CE4600D}"/>
              </a:ext>
            </a:extLst>
          </p:cNvPr>
          <p:cNvSpPr/>
          <p:nvPr/>
        </p:nvSpPr>
        <p:spPr>
          <a:xfrm>
            <a:off x="6318155" y="120960"/>
            <a:ext cx="1911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Tensor notation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98D9500-8F3A-48EA-B9D6-830160F85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105678"/>
              </p:ext>
            </p:extLst>
          </p:nvPr>
        </p:nvGraphicFramePr>
        <p:xfrm>
          <a:off x="6007141" y="599550"/>
          <a:ext cx="2631250" cy="122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Equation" r:id="rId4" imgW="1091880" imgH="507960" progId="Equation.DSMT4">
                  <p:embed/>
                </p:oleObj>
              </mc:Choice>
              <mc:Fallback>
                <p:oleObj name="Equation" r:id="rId4" imgW="1091880" imgH="50796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EEEF1015-9452-40B5-BBF3-EDDAFFD200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141" y="599550"/>
                        <a:ext cx="2631250" cy="122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F3C97EE-0D36-4644-81AF-0E6FE30DF9EB}"/>
              </a:ext>
            </a:extLst>
          </p:cNvPr>
          <p:cNvSpPr/>
          <p:nvPr/>
        </p:nvSpPr>
        <p:spPr>
          <a:xfrm>
            <a:off x="373067" y="3214825"/>
            <a:ext cx="8449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Geometrical Interpretation: The curl (∇ × v) is a measure of how much the vector </a:t>
            </a:r>
            <a:r>
              <a:rPr lang="en-GB" sz="2000" b="1" dirty="0"/>
              <a:t>v</a:t>
            </a:r>
            <a:r>
              <a:rPr lang="en-GB" sz="2000" dirty="0"/>
              <a:t> swirls around the point in question. </a:t>
            </a:r>
            <a:r>
              <a:rPr lang="en-GB" sz="2000" dirty="0">
                <a:solidFill>
                  <a:srgbClr val="0000CC"/>
                </a:solidFill>
              </a:rPr>
              <a:t>Thus the three functions in bellow Fig. </a:t>
            </a:r>
            <a:r>
              <a:rPr lang="en-GB" sz="2000" b="1" dirty="0">
                <a:solidFill>
                  <a:srgbClr val="FF0000"/>
                </a:solidFill>
              </a:rPr>
              <a:t>all have zero curl </a:t>
            </a:r>
            <a:r>
              <a:rPr lang="en-GB" sz="2000" dirty="0">
                <a:solidFill>
                  <a:srgbClr val="0000CC"/>
                </a:solidFill>
              </a:rPr>
              <a:t>(as you can easily check for yourself.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D8DECD-66C1-4C12-86CD-16218DAE5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72" y="4224163"/>
            <a:ext cx="6819900" cy="23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4DFDA4-CDB4-406C-844A-5F726A5E2D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93"/>
          <a:stretch/>
        </p:blipFill>
        <p:spPr>
          <a:xfrm>
            <a:off x="3051340" y="1816883"/>
            <a:ext cx="5931295" cy="4114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EF6D44-7310-4A5C-A2CE-D86443AA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 descr="A diagram of a tiny paddlewheel in water. A segment is stretching up out of its center, and that has an arrow labeled curl v. Red arrows are drawn to show the rotation of the wheel in a counterclockwise direction.">
            <a:extLst>
              <a:ext uri="{FF2B5EF4-FFF2-40B4-BE49-F238E27FC236}">
                <a16:creationId xmlns:a16="http://schemas.microsoft.com/office/drawing/2014/main" id="{71F8CA8D-6B41-4448-8778-3EE53A1E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1" y="4103308"/>
            <a:ext cx="2400088" cy="196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url paddlewheel">
            <a:extLst>
              <a:ext uri="{FF2B5EF4-FFF2-40B4-BE49-F238E27FC236}">
                <a16:creationId xmlns:a16="http://schemas.microsoft.com/office/drawing/2014/main" id="{FA72DEA7-4501-4F86-82F0-0C2090871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8" y="1601298"/>
            <a:ext cx="3000554" cy="23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71FBBF5A-C077-4E1F-8A76-2EC3223DB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98084"/>
              </p:ext>
            </p:extLst>
          </p:nvPr>
        </p:nvGraphicFramePr>
        <p:xfrm>
          <a:off x="4381491" y="1813945"/>
          <a:ext cx="1321093" cy="37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9" name="Equation" r:id="rId6" imgW="622080" imgH="177480" progId="Equation.DSMT4">
                  <p:embed/>
                </p:oleObj>
              </mc:Choice>
              <mc:Fallback>
                <p:oleObj name="Equation" r:id="rId6" imgW="622080" imgH="1774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5528FF-8E4F-405B-80F5-7091ED2F44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81491" y="1813945"/>
                        <a:ext cx="1321093" cy="377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7A966C0B-CA9B-472D-A238-5E6177A25D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05777"/>
              </p:ext>
            </p:extLst>
          </p:nvPr>
        </p:nvGraphicFramePr>
        <p:xfrm>
          <a:off x="6124574" y="1480964"/>
          <a:ext cx="12938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0" name="Equation" r:id="rId8" imgW="609480" imgH="177480" progId="Equation.DSMT4">
                  <p:embed/>
                </p:oleObj>
              </mc:Choice>
              <mc:Fallback>
                <p:oleObj name="Equation" r:id="rId8" imgW="609480" imgH="17748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71FBBF5A-C077-4E1F-8A76-2EC3223DB0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24574" y="1480964"/>
                        <a:ext cx="1293813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666E38E-28DE-47DE-ABE9-7F6E4A04C34F}"/>
              </a:ext>
            </a:extLst>
          </p:cNvPr>
          <p:cNvSpPr/>
          <p:nvPr/>
        </p:nvSpPr>
        <p:spPr>
          <a:xfrm>
            <a:off x="779930" y="6078319"/>
            <a:ext cx="7680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The above field have a substantial curl, pointing in the z direction, </a:t>
            </a:r>
          </a:p>
          <a:p>
            <a:r>
              <a:rPr lang="en-GB" b="1" dirty="0"/>
              <a:t>as the natural </a:t>
            </a:r>
            <a:r>
              <a:rPr lang="en-GB" b="1" dirty="0">
                <a:solidFill>
                  <a:srgbClr val="FF0000"/>
                </a:solidFill>
              </a:rPr>
              <a:t>right-hand rule </a:t>
            </a:r>
            <a:r>
              <a:rPr lang="en-GB" b="1" dirty="0"/>
              <a:t>would suggest.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8ACD5-59E1-4C1C-A4B6-5D30E916B02B}"/>
              </a:ext>
            </a:extLst>
          </p:cNvPr>
          <p:cNvSpPr/>
          <p:nvPr/>
        </p:nvSpPr>
        <p:spPr>
          <a:xfrm>
            <a:off x="544561" y="259558"/>
            <a:ext cx="86370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/>
              <a:t>Imagine (again) you are standing at the edge of a pond. Float a small paddlewheel (a cork with toothpicks pointing out radially would do); if it starts to rotate, then you placed it at a point of nonzero curl. A whirlpool would be a region of large curl.</a:t>
            </a:r>
            <a:endParaRPr lang="en-US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A5EDE1-D7A6-45DA-A744-2B28E2792AAC}"/>
              </a:ext>
            </a:extLst>
          </p:cNvPr>
          <p:cNvSpPr/>
          <p:nvPr/>
        </p:nvSpPr>
        <p:spPr>
          <a:xfrm>
            <a:off x="686518" y="1033178"/>
            <a:ext cx="4049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u="sng" dirty="0">
                <a:solidFill>
                  <a:srgbClr val="00B050"/>
                </a:solidFill>
              </a:rPr>
              <a:t>Curl of a vector </a:t>
            </a:r>
            <a:r>
              <a:rPr lang="en-GB" sz="2400" b="1" i="1" dirty="0">
                <a:solidFill>
                  <a:srgbClr val="00B050"/>
                </a:solidFill>
              </a:rPr>
              <a:t>is a </a:t>
            </a:r>
            <a:r>
              <a:rPr lang="en-GB" sz="2400" b="1" i="1" u="sng" dirty="0">
                <a:solidFill>
                  <a:srgbClr val="00B050"/>
                </a:solidFill>
              </a:rPr>
              <a:t>vector</a:t>
            </a:r>
            <a:endParaRPr lang="en-US" sz="2400" b="1" i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B72DE-FDF4-4B11-8BEF-BE3B8E77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B0286-4770-41ED-A230-8C4B7311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03" y="2593123"/>
            <a:ext cx="6389621" cy="4131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8C6ED-C634-40F6-99B8-CF122A72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16" y="204395"/>
            <a:ext cx="6002767" cy="225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0BF9C-C660-4114-A15F-C0B2C996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47FC8-7A50-4617-93CE-E0336884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4" y="542260"/>
            <a:ext cx="5507665" cy="55076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89D2B7-77C4-491D-9DED-7636E83773B4}"/>
              </a:ext>
            </a:extLst>
          </p:cNvPr>
          <p:cNvSpPr/>
          <p:nvPr/>
        </p:nvSpPr>
        <p:spPr>
          <a:xfrm>
            <a:off x="2705987" y="2394982"/>
            <a:ext cx="366823" cy="3668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B94035-53DF-40BA-AD72-E88B0019A8D1}"/>
              </a:ext>
            </a:extLst>
          </p:cNvPr>
          <p:cNvSpPr/>
          <p:nvPr/>
        </p:nvSpPr>
        <p:spPr>
          <a:xfrm>
            <a:off x="6420294" y="2469409"/>
            <a:ext cx="366823" cy="36682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03F1A9C-D8A0-489D-AF9D-3A73051DE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753630"/>
              </p:ext>
            </p:extLst>
          </p:nvPr>
        </p:nvGraphicFramePr>
        <p:xfrm>
          <a:off x="666313" y="2432196"/>
          <a:ext cx="1321093" cy="37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8" name="Equation" r:id="rId4" imgW="622080" imgH="177480" progId="Equation.DSMT4">
                  <p:embed/>
                </p:oleObj>
              </mc:Choice>
              <mc:Fallback>
                <p:oleObj name="Equation" r:id="rId4" imgW="6220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6313" y="2432196"/>
                        <a:ext cx="1321093" cy="377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5528FF-8E4F-405B-80F5-7091ED2F44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151279"/>
              </p:ext>
            </p:extLst>
          </p:nvPr>
        </p:nvGraphicFramePr>
        <p:xfrm>
          <a:off x="7517219" y="2458777"/>
          <a:ext cx="1321093" cy="37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9" name="Equation" r:id="rId6" imgW="622080" imgH="177480" progId="Equation.DSMT4">
                  <p:embed/>
                </p:oleObj>
              </mc:Choice>
              <mc:Fallback>
                <p:oleObj name="Equation" r:id="rId6" imgW="622080" imgH="177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03F1A9C-D8A0-489D-AF9D-3A73051DE0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17219" y="2458777"/>
                        <a:ext cx="1321093" cy="377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72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C876E-C017-4B72-BEE9-69994A0A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D08C23-8572-453A-887B-2866055506D9}"/>
              </a:ext>
            </a:extLst>
          </p:cNvPr>
          <p:cNvGrpSpPr/>
          <p:nvPr/>
        </p:nvGrpSpPr>
        <p:grpSpPr>
          <a:xfrm>
            <a:off x="1569762" y="2355582"/>
            <a:ext cx="2001520" cy="1853554"/>
            <a:chOff x="140351" y="675167"/>
            <a:chExt cx="5507665" cy="550766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A5C1BE-F954-4759-935E-7AE6148E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51" y="675167"/>
              <a:ext cx="5507665" cy="550766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524D7E-60B3-4B1D-A825-59820C57A395}"/>
                </a:ext>
              </a:extLst>
            </p:cNvPr>
            <p:cNvSpPr/>
            <p:nvPr/>
          </p:nvSpPr>
          <p:spPr>
            <a:xfrm>
              <a:off x="4035288" y="2347656"/>
              <a:ext cx="430190" cy="430331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938AB9-ECAD-44CB-9385-A43FEC20A8A2}"/>
              </a:ext>
            </a:extLst>
          </p:cNvPr>
          <p:cNvGrpSpPr/>
          <p:nvPr/>
        </p:nvGrpSpPr>
        <p:grpSpPr>
          <a:xfrm>
            <a:off x="6192021" y="2871817"/>
            <a:ext cx="1418652" cy="1337319"/>
            <a:chOff x="6092630" y="1483048"/>
            <a:chExt cx="1418652" cy="1337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39772A-67F7-46F9-899F-A94414A994A5}"/>
                </a:ext>
              </a:extLst>
            </p:cNvPr>
            <p:cNvSpPr/>
            <p:nvPr/>
          </p:nvSpPr>
          <p:spPr>
            <a:xfrm>
              <a:off x="6092632" y="1483050"/>
              <a:ext cx="1418650" cy="133731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C285499-AC29-49F9-8D04-182E7D243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4376" y="2820366"/>
              <a:ext cx="44229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1B6B52-CA2C-4B82-80E6-243DC7E0A1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3175" y="1483048"/>
              <a:ext cx="68469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37680CD-372B-4AD6-BD11-156A41338C4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871485" y="2091749"/>
              <a:ext cx="442292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9EAEF1D-D87D-4BB8-8068-57E041874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1282" y="1669774"/>
              <a:ext cx="0" cy="8439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429E5A-A18D-4465-ACA5-F1D864D5067F}"/>
              </a:ext>
            </a:extLst>
          </p:cNvPr>
          <p:cNvGrpSpPr/>
          <p:nvPr/>
        </p:nvGrpSpPr>
        <p:grpSpPr>
          <a:xfrm>
            <a:off x="490772" y="1861414"/>
            <a:ext cx="3752021" cy="3193662"/>
            <a:chOff x="581042" y="1574427"/>
            <a:chExt cx="3752021" cy="31936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C6771A8-BE23-46FC-8175-194E96E52545}"/>
                </a:ext>
              </a:extLst>
            </p:cNvPr>
            <p:cNvGrpSpPr/>
            <p:nvPr/>
          </p:nvGrpSpPr>
          <p:grpSpPr>
            <a:xfrm>
              <a:off x="819979" y="1705052"/>
              <a:ext cx="3498540" cy="3025163"/>
              <a:chOff x="1549321" y="1600200"/>
              <a:chExt cx="3498540" cy="3025163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1280EAF-32F1-491F-AD5D-BB412474B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220" y="3919138"/>
                <a:ext cx="27116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E0E2F63-1D72-403E-A6AC-4C5509315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9321" y="3924573"/>
                <a:ext cx="778251" cy="700790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7A1DEEE-9F03-440B-9184-9F7645505A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18923" y="1600200"/>
                <a:ext cx="17297" cy="23189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D966D3-2A15-4417-96E9-7E15F0CA769C}"/>
                </a:ext>
              </a:extLst>
            </p:cNvPr>
            <p:cNvSpPr txBox="1"/>
            <p:nvPr/>
          </p:nvSpPr>
          <p:spPr>
            <a:xfrm>
              <a:off x="581042" y="43987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B5BC2C-1ED1-49A4-9502-69D536F68F49}"/>
                </a:ext>
              </a:extLst>
            </p:cNvPr>
            <p:cNvSpPr txBox="1"/>
            <p:nvPr/>
          </p:nvSpPr>
          <p:spPr>
            <a:xfrm>
              <a:off x="1210561" y="157442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7F7AE0-DD07-4BBA-B6C9-3A78CBBD693F}"/>
                </a:ext>
              </a:extLst>
            </p:cNvPr>
            <p:cNvSpPr txBox="1"/>
            <p:nvPr/>
          </p:nvSpPr>
          <p:spPr>
            <a:xfrm>
              <a:off x="3994509" y="402942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B0C48E1-6BEF-4A77-8E68-29D204D3E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239" y="1067574"/>
            <a:ext cx="4409353" cy="1315912"/>
          </a:xfrm>
          <a:prstGeom prst="rect">
            <a:avLst/>
          </a:prstGeom>
        </p:spPr>
      </p:pic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66DA34FF-475A-4067-B793-DD2EEB1E5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90847"/>
              </p:ext>
            </p:extLst>
          </p:nvPr>
        </p:nvGraphicFramePr>
        <p:xfrm>
          <a:off x="5412270" y="4684501"/>
          <a:ext cx="253682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Equation" r:id="rId5" imgW="1257120" imgH="444240" progId="Equation.DSMT4">
                  <p:embed/>
                </p:oleObj>
              </mc:Choice>
              <mc:Fallback>
                <p:oleObj name="Equation" r:id="rId5" imgW="1257120" imgH="44424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29CCC379-1D67-4501-8629-CBF2B7F1BA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2270" y="4684501"/>
                        <a:ext cx="253682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>
            <a:extLst>
              <a:ext uri="{FF2B5EF4-FFF2-40B4-BE49-F238E27FC236}">
                <a16:creationId xmlns:a16="http://schemas.microsoft.com/office/drawing/2014/main" id="{994D7C7F-E091-4CDC-835C-E0C1564437BA}"/>
              </a:ext>
            </a:extLst>
          </p:cNvPr>
          <p:cNvSpPr/>
          <p:nvPr/>
        </p:nvSpPr>
        <p:spPr>
          <a:xfrm>
            <a:off x="7096537" y="1585299"/>
            <a:ext cx="1277177" cy="929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656C9B-61CE-4BEC-830F-0F796098845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141541" y="2990855"/>
            <a:ext cx="2926298" cy="560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1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5F37C-CC0D-42B0-8647-E1B7FD62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902210-5220-4EEE-A119-1E559892D78C}"/>
              </a:ext>
            </a:extLst>
          </p:cNvPr>
          <p:cNvSpPr/>
          <p:nvPr/>
        </p:nvSpPr>
        <p:spPr>
          <a:xfrm>
            <a:off x="533194" y="194541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Product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CAEC5-29DB-4286-9D77-B99913D9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31" y="770017"/>
            <a:ext cx="2896273" cy="84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C298-743B-4C04-87B5-681E931B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555" y="802454"/>
            <a:ext cx="1836644" cy="771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C8FBF-672D-42DC-A7D9-40C73A23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31" y="1881461"/>
            <a:ext cx="2794350" cy="957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B1590-9DD8-4413-BEB7-06BBDE85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772" y="1820143"/>
            <a:ext cx="2501546" cy="95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E70EB0-BFC3-41E2-8FAF-1A8FB8B88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99" y="3179476"/>
            <a:ext cx="3328536" cy="619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BA668E-F95A-4E75-8DBC-65676BEF8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97" y="3806731"/>
            <a:ext cx="4324542" cy="660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0A89D0-3906-444B-9F0B-FE3CEB5D4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80" y="4563792"/>
            <a:ext cx="4571968" cy="553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0A02D3-0039-4229-9324-4A2417B22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27" y="5618396"/>
            <a:ext cx="8610824" cy="52807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FDBDFE-B08E-4CB0-96D2-FCBCDB46BDEF}"/>
              </a:ext>
            </a:extLst>
          </p:cNvPr>
          <p:cNvCxnSpPr/>
          <p:nvPr/>
        </p:nvCxnSpPr>
        <p:spPr>
          <a:xfrm flipV="1">
            <a:off x="379431" y="2974489"/>
            <a:ext cx="830736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608AD47-2190-4253-9E8C-442FD485D1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5262" y="3151688"/>
            <a:ext cx="3657600" cy="20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B619B-015C-4E84-B54F-9B86844F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7B2F2-06F8-4D4B-B85E-3EABB9FA2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4767"/>
            <a:ext cx="8068444" cy="59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8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60C34-23B7-43E5-AA2D-774A20FB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01033-2852-4057-9D5B-F6268E67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7" y="1492528"/>
            <a:ext cx="8492677" cy="2155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A18A2E-ADF0-4109-ABAF-B425744EA4EC}"/>
              </a:ext>
            </a:extLst>
          </p:cNvPr>
          <p:cNvSpPr/>
          <p:nvPr/>
        </p:nvSpPr>
        <p:spPr>
          <a:xfrm>
            <a:off x="618565" y="195892"/>
            <a:ext cx="5862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CC"/>
                </a:solidFill>
              </a:rPr>
              <a:t>The proofs come straight from the product rule for ordinary derivatives. For instance, </a:t>
            </a:r>
            <a:endParaRPr lang="en-US" dirty="0">
              <a:solidFill>
                <a:srgbClr val="0000CC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EB7ABC-2CE5-4042-957E-F4E5957E1E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17616"/>
              </p:ext>
            </p:extLst>
          </p:nvPr>
        </p:nvGraphicFramePr>
        <p:xfrm>
          <a:off x="1460389" y="4208184"/>
          <a:ext cx="5854811" cy="123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Equation" r:id="rId4" imgW="2171520" imgH="457200" progId="Equation.DSMT4">
                  <p:embed/>
                </p:oleObj>
              </mc:Choice>
              <mc:Fallback>
                <p:oleObj name="Equation" r:id="rId4" imgW="2171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0389" y="4208184"/>
                        <a:ext cx="5854811" cy="1232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711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83234-3847-42C8-BF08-0F517ACD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FF978-091C-4D9C-8841-5EDD7A273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11219"/>
            <a:ext cx="8020480" cy="534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5F429-B9AE-42B0-BB7C-A60D3204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0077D-2145-4051-8B7C-E6A1D9D7F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4" y="2233452"/>
            <a:ext cx="7879571" cy="43089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65833E-9883-4DB7-AE49-B79D82102E78}"/>
              </a:ext>
            </a:extLst>
          </p:cNvPr>
          <p:cNvSpPr/>
          <p:nvPr/>
        </p:nvSpPr>
        <p:spPr>
          <a:xfrm>
            <a:off x="349625" y="745658"/>
            <a:ext cx="747656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6600"/>
                </a:solidFill>
              </a:rPr>
              <a:t>The gradient, the divergence, and the curl are the only first derivatives we can make with ∇; </a:t>
            </a:r>
          </a:p>
          <a:p>
            <a:r>
              <a:rPr lang="en-GB" sz="2000" b="1" i="1" u="sng" dirty="0">
                <a:solidFill>
                  <a:srgbClr val="006600"/>
                </a:solidFill>
              </a:rPr>
              <a:t>By </a:t>
            </a:r>
            <a:r>
              <a:rPr lang="en-GB" sz="2000" b="1" i="1" u="sng" dirty="0">
                <a:solidFill>
                  <a:srgbClr val="FF0000"/>
                </a:solidFill>
              </a:rPr>
              <a:t>applying ∇ twice</a:t>
            </a:r>
            <a:r>
              <a:rPr lang="en-GB" sz="2000" b="1" i="1" u="sng" dirty="0">
                <a:solidFill>
                  <a:srgbClr val="006600"/>
                </a:solidFill>
              </a:rPr>
              <a:t>, we can construct </a:t>
            </a:r>
            <a:r>
              <a:rPr lang="en-GB" sz="2000" b="1" i="1" u="sng" dirty="0">
                <a:solidFill>
                  <a:srgbClr val="FF0000"/>
                </a:solidFill>
              </a:rPr>
              <a:t>five species of second derivative</a:t>
            </a:r>
            <a:r>
              <a:rPr lang="en-GB" sz="2000" b="1" i="1" u="sng" dirty="0">
                <a:solidFill>
                  <a:srgbClr val="006600"/>
                </a:solidFill>
              </a:rPr>
              <a:t>:</a:t>
            </a:r>
            <a:endParaRPr lang="en-US" sz="2000" b="1" i="1" u="sng" dirty="0">
              <a:solidFill>
                <a:srgbClr val="0066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900D2-BA93-4ACC-93F0-8BD6B5D50E4D}"/>
              </a:ext>
            </a:extLst>
          </p:cNvPr>
          <p:cNvSpPr/>
          <p:nvPr/>
        </p:nvSpPr>
        <p:spPr>
          <a:xfrm>
            <a:off x="792930" y="110674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Second Derivatives</a:t>
            </a:r>
          </a:p>
        </p:txBody>
      </p:sp>
    </p:spTree>
    <p:extLst>
      <p:ext uri="{BB962C8B-B14F-4D97-AF65-F5344CB8AC3E}">
        <p14:creationId xmlns:p14="http://schemas.microsoft.com/office/powerpoint/2010/main" val="24841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E2709-A454-46DC-BA2D-069CE8A3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45" y="1314449"/>
            <a:ext cx="5491750" cy="4044043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C56C22C-DEE4-480D-94ED-5645051CA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808796"/>
              </p:ext>
            </p:extLst>
          </p:nvPr>
        </p:nvGraphicFramePr>
        <p:xfrm>
          <a:off x="552677" y="1534885"/>
          <a:ext cx="280792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Equation" r:id="rId4" imgW="1434960" imgH="2234880" progId="Equation.DSMT4">
                  <p:embed/>
                </p:oleObj>
              </mc:Choice>
              <mc:Fallback>
                <p:oleObj name="Equation" r:id="rId4" imgW="1434960" imgH="22348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2CE0747-EA6E-4D39-A6D7-9088263DC5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677" y="1534885"/>
                        <a:ext cx="2807920" cy="437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9D4B048-B5DE-43CE-9B56-9CB2A800FF10}"/>
              </a:ext>
            </a:extLst>
          </p:cNvPr>
          <p:cNvSpPr/>
          <p:nvPr/>
        </p:nvSpPr>
        <p:spPr>
          <a:xfrm>
            <a:off x="1084717" y="313847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9409F-32A5-4FB6-A507-74F6A175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5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6FCF9-8BA0-44F6-A7A2-E79F5A5A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7822" y="6219174"/>
            <a:ext cx="2133600" cy="476250"/>
          </a:xfrm>
        </p:spPr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640DD-45F7-46BB-923B-C6A7E6D7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0" y="544382"/>
            <a:ext cx="6373907" cy="1450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84FDA-E0C9-4C82-84CB-931A5C5CC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5" y="5675143"/>
            <a:ext cx="5577056" cy="746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96801E-08AC-4C5A-8307-CBABA18E5338}"/>
              </a:ext>
            </a:extLst>
          </p:cNvPr>
          <p:cNvSpPr/>
          <p:nvPr/>
        </p:nvSpPr>
        <p:spPr>
          <a:xfrm>
            <a:off x="84502" y="2194753"/>
            <a:ext cx="5154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0000CC"/>
                </a:solidFill>
              </a:rPr>
              <a:t>Laplacian</a:t>
            </a:r>
            <a:r>
              <a:rPr lang="en-GB" dirty="0"/>
              <a:t> of T, which we write for short: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314D2-80EF-4D21-A330-03D136FCC7A0}"/>
              </a:ext>
            </a:extLst>
          </p:cNvPr>
          <p:cNvSpPr/>
          <p:nvPr/>
        </p:nvSpPr>
        <p:spPr>
          <a:xfrm>
            <a:off x="575767" y="58479"/>
            <a:ext cx="1843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CC"/>
                </a:solidFill>
              </a:rPr>
              <a:t>Laplacian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E6BA661-A003-4B62-8DBA-8409AF775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20389"/>
              </p:ext>
            </p:extLst>
          </p:nvPr>
        </p:nvGraphicFramePr>
        <p:xfrm>
          <a:off x="807163" y="2837602"/>
          <a:ext cx="3219783" cy="1205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4" name="Equation" r:id="rId5" imgW="1828800" imgH="685800" progId="Equation.DSMT4">
                  <p:embed/>
                </p:oleObj>
              </mc:Choice>
              <mc:Fallback>
                <p:oleObj name="Equation" r:id="rId5" imgW="1828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163" y="2837602"/>
                        <a:ext cx="3219783" cy="1205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5C1F152-D95B-4BBF-AF92-DAE3246371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80016"/>
              </p:ext>
            </p:extLst>
          </p:nvPr>
        </p:nvGraphicFramePr>
        <p:xfrm>
          <a:off x="4821086" y="1965640"/>
          <a:ext cx="2793536" cy="929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5" name="Equation" r:id="rId7" imgW="1333440" imgH="444240" progId="Equation.DSMT4">
                  <p:embed/>
                </p:oleObj>
              </mc:Choice>
              <mc:Fallback>
                <p:oleObj name="Equation" r:id="rId7" imgW="1333440" imgH="4442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E6BA661-A003-4B62-8DBA-8409AF7752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21086" y="1965640"/>
                        <a:ext cx="2793536" cy="929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D34A6437-CA99-48BC-9D28-A4E746B21229}"/>
              </a:ext>
            </a:extLst>
          </p:cNvPr>
          <p:cNvGrpSpPr/>
          <p:nvPr/>
        </p:nvGrpSpPr>
        <p:grpSpPr>
          <a:xfrm>
            <a:off x="6949273" y="3496778"/>
            <a:ext cx="1940793" cy="906004"/>
            <a:chOff x="5939845" y="1806376"/>
            <a:chExt cx="1940793" cy="90600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F9D0A32-28B3-43D6-8E54-DEA613FA2271}"/>
                </a:ext>
              </a:extLst>
            </p:cNvPr>
            <p:cNvSpPr/>
            <p:nvPr/>
          </p:nvSpPr>
          <p:spPr>
            <a:xfrm>
              <a:off x="5939845" y="1806376"/>
              <a:ext cx="1911614" cy="9060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2D5203-B903-413C-93B6-5F79F24BC531}"/>
                </a:ext>
              </a:extLst>
            </p:cNvPr>
            <p:cNvSpPr/>
            <p:nvPr/>
          </p:nvSpPr>
          <p:spPr>
            <a:xfrm>
              <a:off x="5969024" y="1840014"/>
              <a:ext cx="1911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Tensor notation</a:t>
              </a:r>
            </a:p>
          </p:txBody>
        </p:sp>
        <p:graphicFrame>
          <p:nvGraphicFramePr>
            <p:cNvPr id="17" name="Object 16">
              <a:extLst>
                <a:ext uri="{FF2B5EF4-FFF2-40B4-BE49-F238E27FC236}">
                  <a16:creationId xmlns:a16="http://schemas.microsoft.com/office/drawing/2014/main" id="{6A7F3929-F73A-4CE9-BA81-056E663BFD7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3264188"/>
                </p:ext>
              </p:extLst>
            </p:nvPr>
          </p:nvGraphicFramePr>
          <p:xfrm>
            <a:off x="6242331" y="2131607"/>
            <a:ext cx="1365000" cy="551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6" name="Equation" r:id="rId9" imgW="596880" imgH="241200" progId="Equation.DSMT4">
                    <p:embed/>
                  </p:oleObj>
                </mc:Choice>
                <mc:Fallback>
                  <p:oleObj name="Equation" r:id="rId9" imgW="596880" imgH="241200" progId="Equation.DSMT4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:a16="http://schemas.microsoft.com/office/drawing/2014/main" id="{EEEF1015-9452-40B5-BBF3-EDDAFFD200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242331" y="2131607"/>
                          <a:ext cx="1365000" cy="5510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D41FA8D-B02C-409F-8EAB-9EE09BA48A06}"/>
              </a:ext>
            </a:extLst>
          </p:cNvPr>
          <p:cNvSpPr/>
          <p:nvPr/>
        </p:nvSpPr>
        <p:spPr>
          <a:xfrm>
            <a:off x="479866" y="4161273"/>
            <a:ext cx="365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Laplacian of a scalar T is a </a:t>
            </a:r>
            <a:r>
              <a:rPr lang="en-GB" b="1" dirty="0">
                <a:solidFill>
                  <a:srgbClr val="C00000"/>
                </a:solidFill>
              </a:rPr>
              <a:t>scalar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BB4E41-580A-417B-9018-304C386AC901}"/>
              </a:ext>
            </a:extLst>
          </p:cNvPr>
          <p:cNvCxnSpPr/>
          <p:nvPr/>
        </p:nvCxnSpPr>
        <p:spPr>
          <a:xfrm>
            <a:off x="53788" y="4554182"/>
            <a:ext cx="90364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AD6DF9E-2AAC-47D4-8E43-A671AC3C7C56}"/>
              </a:ext>
            </a:extLst>
          </p:cNvPr>
          <p:cNvSpPr/>
          <p:nvPr/>
        </p:nvSpPr>
        <p:spPr>
          <a:xfrm>
            <a:off x="401718" y="4712665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CC"/>
                </a:solidFill>
              </a:rPr>
              <a:t>The Laplacian of a vector: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6B9197-F226-4557-A926-ED111C02D878}"/>
              </a:ext>
            </a:extLst>
          </p:cNvPr>
          <p:cNvSpPr/>
          <p:nvPr/>
        </p:nvSpPr>
        <p:spPr>
          <a:xfrm>
            <a:off x="401718" y="5126312"/>
            <a:ext cx="8202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rgbClr val="00B050"/>
                </a:solidFill>
              </a:rPr>
              <a:t>a vector quantity whose x -component is the Laplacian of </a:t>
            </a:r>
            <a:r>
              <a:rPr lang="en-GB" b="1" i="1" dirty="0" err="1">
                <a:solidFill>
                  <a:srgbClr val="00B050"/>
                </a:solidFill>
              </a:rPr>
              <a:t>vx</a:t>
            </a:r>
            <a:r>
              <a:rPr lang="en-GB" b="1" i="1" dirty="0">
                <a:solidFill>
                  <a:srgbClr val="00B050"/>
                </a:solidFill>
              </a:rPr>
              <a:t> , and so on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6FCF9-8BA0-44F6-A7A2-E79F5A5A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DF2D4C-4865-44A9-A6EA-14343DED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" y="328108"/>
            <a:ext cx="5661860" cy="129935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67D88CE-3884-4854-AEEC-581A220D1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845606"/>
              </p:ext>
            </p:extLst>
          </p:nvPr>
        </p:nvGraphicFramePr>
        <p:xfrm>
          <a:off x="2767703" y="2208379"/>
          <a:ext cx="3271838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6" name="Equation" r:id="rId4" imgW="1942920" imgH="1346040" progId="Equation.DSMT4">
                  <p:embed/>
                </p:oleObj>
              </mc:Choice>
              <mc:Fallback>
                <p:oleObj name="Equation" r:id="rId4" imgW="1942920" imgH="13460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6A881BB8-7A33-44AF-B0D1-BD0C085644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7703" y="2208379"/>
                        <a:ext cx="3271838" cy="226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F2DA8AC-9693-4EEF-8140-EE1AFD710B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578222"/>
              </p:ext>
            </p:extLst>
          </p:nvPr>
        </p:nvGraphicFramePr>
        <p:xfrm>
          <a:off x="6263230" y="2208998"/>
          <a:ext cx="2609850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7" name="Equation" r:id="rId6" imgW="1549080" imgH="1346040" progId="Equation.DSMT4">
                  <p:embed/>
                </p:oleObj>
              </mc:Choice>
              <mc:Fallback>
                <p:oleObj name="Equation" r:id="rId6" imgW="1549080" imgH="13460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67D88CE-3884-4854-AEEC-581A220D1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3230" y="2208998"/>
                        <a:ext cx="2609850" cy="226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DA4FBAB-0545-40AC-A279-6DBA82F163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698" y="2897386"/>
            <a:ext cx="2404903" cy="885763"/>
          </a:xfrm>
          <a:prstGeom prst="rect">
            <a:avLst/>
          </a:prstGeom>
        </p:spPr>
      </p:pic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D9DCD74D-C9E5-4260-97BE-7105AE917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357989"/>
              </p:ext>
            </p:extLst>
          </p:nvPr>
        </p:nvGraphicFramePr>
        <p:xfrm>
          <a:off x="1094731" y="4969609"/>
          <a:ext cx="4647225" cy="8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Equation" r:id="rId9" imgW="2527200" imgH="482400" progId="Equation.DSMT4">
                  <p:embed/>
                </p:oleObj>
              </mc:Choice>
              <mc:Fallback>
                <p:oleObj name="Equation" r:id="rId9" imgW="2527200" imgH="4824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67D88CE-3884-4854-AEEC-581A220D1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4731" y="4969609"/>
                        <a:ext cx="4647225" cy="8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0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6FCF9-8BA0-44F6-A7A2-E79F5A5A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F77086-704C-47B4-834A-86CC114FC419}"/>
              </a:ext>
            </a:extLst>
          </p:cNvPr>
          <p:cNvSpPr/>
          <p:nvPr/>
        </p:nvSpPr>
        <p:spPr>
          <a:xfrm>
            <a:off x="166743" y="244322"/>
            <a:ext cx="89342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entury Schoolbook" panose="02040604050505020304" pitchFamily="18" charset="0"/>
                <a:cs typeface="+mj-cs"/>
              </a:rPr>
              <a:t>(3) </a:t>
            </a:r>
            <a:r>
              <a:rPr lang="en-GB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∇(∇·V) seldom occurs in physical </a:t>
            </a:r>
            <a:r>
              <a:rPr lang="en-GB" sz="20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applications,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has not been given any special name of its own (it’s just the gradient of the divergence.)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 that ∇(∇ · v) is not the same as the Laplacian of a vector:</a:t>
            </a:r>
          </a:p>
          <a:p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∇²V = (∇ · ∇)V ²≠ ∇(∇ · V).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9D0B6-7514-422B-85B2-CCD057B8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3" y="2156052"/>
            <a:ext cx="7540117" cy="93269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02ED76-9B63-4907-BF38-1239C178930E}"/>
              </a:ext>
            </a:extLst>
          </p:cNvPr>
          <p:cNvCxnSpPr>
            <a:cxnSpLocks/>
          </p:cNvCxnSpPr>
          <p:nvPr/>
        </p:nvCxnSpPr>
        <p:spPr>
          <a:xfrm>
            <a:off x="48409" y="1974028"/>
            <a:ext cx="905255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5D5D622-FCA8-482D-B588-797B8F3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918771"/>
              </p:ext>
            </p:extLst>
          </p:nvPr>
        </p:nvGraphicFramePr>
        <p:xfrm>
          <a:off x="2633663" y="3290888"/>
          <a:ext cx="3355975" cy="222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0" name="Equation" r:id="rId4" imgW="1993680" imgH="1320480" progId="Equation.DSMT4">
                  <p:embed/>
                </p:oleObj>
              </mc:Choice>
              <mc:Fallback>
                <p:oleObj name="Equation" r:id="rId4" imgW="1993680" imgH="1320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67D88CE-3884-4854-AEEC-581A220D1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3663" y="3290888"/>
                        <a:ext cx="3355975" cy="222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D8B8CBA-BD6F-4765-B7AA-24411DAF24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993019"/>
              </p:ext>
            </p:extLst>
          </p:nvPr>
        </p:nvGraphicFramePr>
        <p:xfrm>
          <a:off x="845541" y="5713939"/>
          <a:ext cx="6230671" cy="97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1" name="Equation" r:id="rId6" imgW="3073320" imgH="482400" progId="Equation.DSMT4">
                  <p:embed/>
                </p:oleObj>
              </mc:Choice>
              <mc:Fallback>
                <p:oleObj name="Equation" r:id="rId6" imgW="3073320" imgH="4824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D9DCD74D-C9E5-4260-97BE-7105AE9176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5541" y="5713939"/>
                        <a:ext cx="6230671" cy="976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9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6FCF9-8BA0-44F6-A7A2-E79F5A5A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A1B64-E83C-4590-ADCF-D68FFEA98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7" y="664731"/>
            <a:ext cx="7336715" cy="1183536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2A49DE9-C2CA-4AF1-9D66-DCADB39C4D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419678"/>
              </p:ext>
            </p:extLst>
          </p:nvPr>
        </p:nvGraphicFramePr>
        <p:xfrm>
          <a:off x="776468" y="2624867"/>
          <a:ext cx="7591063" cy="2748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Equation" r:id="rId4" imgW="3403440" imgH="1231560" progId="Equation.DSMT4">
                  <p:embed/>
                </p:oleObj>
              </mc:Choice>
              <mc:Fallback>
                <p:oleObj name="Equation" r:id="rId4" imgW="3403440" imgH="1231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6468" y="2624867"/>
                        <a:ext cx="7591063" cy="2748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439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06044B-4CE2-4488-865F-207EB26D2F61}"/>
              </a:ext>
            </a:extLst>
          </p:cNvPr>
          <p:cNvGrpSpPr/>
          <p:nvPr/>
        </p:nvGrpSpPr>
        <p:grpSpPr>
          <a:xfrm>
            <a:off x="223233" y="1574427"/>
            <a:ext cx="4109830" cy="3709146"/>
            <a:chOff x="223233" y="1574427"/>
            <a:chExt cx="4109830" cy="37091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680C6F-4CAB-48F9-8822-5BA645A8FFEA}"/>
                </a:ext>
              </a:extLst>
            </p:cNvPr>
            <p:cNvGrpSpPr/>
            <p:nvPr/>
          </p:nvGrpSpPr>
          <p:grpSpPr>
            <a:xfrm>
              <a:off x="342242" y="1705052"/>
              <a:ext cx="3976277" cy="3578521"/>
              <a:chOff x="342242" y="1705052"/>
              <a:chExt cx="3976277" cy="357852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A384D87-0532-44FD-8D80-246F2B57A04A}"/>
                  </a:ext>
                </a:extLst>
              </p:cNvPr>
              <p:cNvGrpSpPr/>
              <p:nvPr/>
            </p:nvGrpSpPr>
            <p:grpSpPr>
              <a:xfrm>
                <a:off x="342242" y="1705052"/>
                <a:ext cx="3976277" cy="3578521"/>
                <a:chOff x="1071584" y="1600200"/>
                <a:chExt cx="3976277" cy="3578521"/>
              </a:xfrm>
            </p:grpSpPr>
            <p:sp>
              <p:nvSpPr>
                <p:cNvPr id="15" name="Parallelogram 14">
                  <a:extLst>
                    <a:ext uri="{FF2B5EF4-FFF2-40B4-BE49-F238E27FC236}">
                      <a16:creationId xmlns:a16="http://schemas.microsoft.com/office/drawing/2014/main" id="{5501FEB9-06B8-4655-897A-6113EBB896C8}"/>
                    </a:ext>
                  </a:extLst>
                </p:cNvPr>
                <p:cNvSpPr/>
                <p:nvPr/>
              </p:nvSpPr>
              <p:spPr>
                <a:xfrm>
                  <a:off x="1974916" y="3923444"/>
                  <a:ext cx="1135928" cy="370461"/>
                </a:xfrm>
                <a:prstGeom prst="parallelogram">
                  <a:avLst>
                    <a:gd name="adj" fmla="val 98513"/>
                  </a:avLst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83B6C263-659D-448B-83CA-A4E0C3281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220" y="3919138"/>
                  <a:ext cx="27116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26DA95FD-E81C-42ED-BF92-E2F61399E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1584" y="3919138"/>
                  <a:ext cx="1264637" cy="12595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C94D8262-B8C3-4D3A-BBF7-606DF0F8A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318923" y="1600200"/>
                  <a:ext cx="17297" cy="23189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3EAD1DA-D329-49D9-A1A3-62FCECD15B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43200" y="3712101"/>
                  <a:ext cx="0" cy="5818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3B001C9-EB49-48A2-A7B1-882B79356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7062" b="91572" l="1320" r="98534">
                              <a14:foregroundMark x1="90029" y1="49658" x2="98240" y2="75171"/>
                              <a14:foregroundMark x1="98240" y1="75171" x2="85924" y2="57859"/>
                              <a14:foregroundMark x1="85924" y1="57859" x2="88710" y2="48519"/>
                              <a14:foregroundMark x1="98240" y1="68109" x2="92815" y2="65831"/>
                              <a14:foregroundMark x1="92962" y1="67882" x2="91789" y2="69476"/>
                              <a14:foregroundMark x1="93402" y1="71982" x2="96921" y2="74260"/>
                              <a14:foregroundMark x1="95455" y1="77221" x2="96041" y2="75626"/>
                              <a14:foregroundMark x1="94868" y1="74032" x2="95748" y2="74943"/>
                              <a14:foregroundMark x1="96041" y1="80410" x2="96774" y2="78132"/>
                              <a14:foregroundMark x1="97214" y1="80638" x2="96774" y2="77449"/>
                              <a14:foregroundMark x1="97067" y1="80866" x2="97654" y2="80638"/>
                              <a14:foregroundMark x1="96628" y1="78360" x2="97361" y2="79954"/>
                              <a14:foregroundMark x1="98680" y1="80182" x2="97654" y2="84055"/>
                              <a14:foregroundMark x1="46774" y1="8884" x2="61877" y2="7289"/>
                              <a14:foregroundMark x1="61877" y1="7289" x2="46628" y2="7062"/>
                              <a14:foregroundMark x1="46628" y1="7062" x2="43255" y2="9112"/>
                              <a14:foregroundMark x1="11437" y1="56036" x2="1320" y2="79727"/>
                              <a14:foregroundMark x1="1320" y1="79727" x2="1320" y2="79727"/>
                              <a14:foregroundMark x1="4839" y1="69476" x2="2933" y2="72210"/>
                              <a14:foregroundMark x1="6158" y1="64237" x2="1466" y2="78132"/>
                              <a14:foregroundMark x1="6158" y1="64009" x2="9091" y2="58314"/>
                              <a14:foregroundMark x1="37243" y1="91572" x2="37243" y2="90888"/>
                              <a14:foregroundMark x1="9384" y1="63781" x2="4545" y2="763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0922375">
                  <a:off x="1353699" y="2364715"/>
                  <a:ext cx="3209379" cy="1561654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92F363-BEE7-4179-8DEA-3B88151A5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43200" y="2949869"/>
                  <a:ext cx="5940" cy="762232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FAEBF7D7-5275-48EE-BFC7-F756B05AA788}"/>
                  </a:ext>
                </a:extLst>
              </p:cNvPr>
              <p:cNvSpPr/>
              <p:nvPr/>
            </p:nvSpPr>
            <p:spPr>
              <a:xfrm>
                <a:off x="1483001" y="4028755"/>
                <a:ext cx="1103015" cy="111925"/>
              </a:xfrm>
              <a:prstGeom prst="parallelogram">
                <a:avLst>
                  <a:gd name="adj" fmla="val 98513"/>
                </a:avLst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DAF74F9-295C-4410-9B04-2ADCBA2C3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3964" y="2716092"/>
                <a:ext cx="0" cy="489751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968E27-730A-48C4-9838-6DEDB05EA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3965" y="3205843"/>
                <a:ext cx="0" cy="9348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3B1268-9DF5-414A-AA70-196A8D114398}"/>
                </a:ext>
              </a:extLst>
            </p:cNvPr>
            <p:cNvSpPr txBox="1"/>
            <p:nvPr/>
          </p:nvSpPr>
          <p:spPr>
            <a:xfrm>
              <a:off x="223233" y="479573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C5A3CE-847E-45AB-99EB-E8FBEAB597E7}"/>
                </a:ext>
              </a:extLst>
            </p:cNvPr>
            <p:cNvSpPr txBox="1"/>
            <p:nvPr/>
          </p:nvSpPr>
          <p:spPr>
            <a:xfrm>
              <a:off x="1210561" y="157442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0D2E87-8EF2-470E-928E-9801E3F54677}"/>
                </a:ext>
              </a:extLst>
            </p:cNvPr>
            <p:cNvSpPr txBox="1"/>
            <p:nvPr/>
          </p:nvSpPr>
          <p:spPr>
            <a:xfrm>
              <a:off x="3994509" y="402942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7E7E686D-C1C5-41A8-8021-2360E950D8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47386"/>
              </p:ext>
            </p:extLst>
          </p:nvPr>
        </p:nvGraphicFramePr>
        <p:xfrm>
          <a:off x="5334000" y="1408113"/>
          <a:ext cx="3278188" cy="387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9" name="Equation" r:id="rId6" imgW="1676160" imgH="1981080" progId="Equation.DSMT4">
                  <p:embed/>
                </p:oleObj>
              </mc:Choice>
              <mc:Fallback>
                <p:oleObj name="Equation" r:id="rId6" imgW="1676160" imgH="19810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C56C22C-DEE4-480D-94ED-5645051CAC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4000" y="1408113"/>
                        <a:ext cx="3278188" cy="387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F00160-9498-4DB5-9CDA-DD947F7DB173}"/>
              </a:ext>
            </a:extLst>
          </p:cNvPr>
          <p:cNvCxnSpPr/>
          <p:nvPr/>
        </p:nvCxnSpPr>
        <p:spPr>
          <a:xfrm>
            <a:off x="2007919" y="4398757"/>
            <a:ext cx="271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B61032-B94C-4613-BE10-EE4D9B7AFD38}"/>
              </a:ext>
            </a:extLst>
          </p:cNvPr>
          <p:cNvCxnSpPr>
            <a:cxnSpLocks/>
          </p:cNvCxnSpPr>
          <p:nvPr/>
        </p:nvCxnSpPr>
        <p:spPr>
          <a:xfrm flipV="1">
            <a:off x="2243668" y="4107294"/>
            <a:ext cx="264642" cy="314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3665437-2A86-49DF-83BA-EFB869144F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002719"/>
              </p:ext>
            </p:extLst>
          </p:nvPr>
        </p:nvGraphicFramePr>
        <p:xfrm>
          <a:off x="2356421" y="4216849"/>
          <a:ext cx="215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0" name="Equation" r:id="rId8" imgW="215640" imgH="177480" progId="Equation.DSMT4">
                  <p:embed/>
                </p:oleObj>
              </mc:Choice>
              <mc:Fallback>
                <p:oleObj name="Equation" r:id="rId8" imgW="2156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56421" y="4216849"/>
                        <a:ext cx="2159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E3F1953-2687-4E5F-A85D-970E554B1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883093"/>
              </p:ext>
            </p:extLst>
          </p:nvPr>
        </p:nvGraphicFramePr>
        <p:xfrm>
          <a:off x="2003775" y="4402594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1" name="Equation" r:id="rId10" imgW="215640" imgH="203040" progId="Equation.DSMT4">
                  <p:embed/>
                </p:oleObj>
              </mc:Choice>
              <mc:Fallback>
                <p:oleObj name="Equation" r:id="rId10" imgW="215640" imgH="20304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3665437-2A86-49DF-83BA-EFB869144F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3775" y="4402594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3AB2E90-E3C7-430C-A58C-B2CFF101233D}"/>
              </a:ext>
            </a:extLst>
          </p:cNvPr>
          <p:cNvSpPr/>
          <p:nvPr/>
        </p:nvSpPr>
        <p:spPr>
          <a:xfrm>
            <a:off x="1084717" y="313847"/>
            <a:ext cx="2967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(2D)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A092-E2DE-4827-A6DD-2A044A8E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D9346D3-0647-44D3-BEF3-E13783FDC356}"/>
              </a:ext>
            </a:extLst>
          </p:cNvPr>
          <p:cNvGrpSpPr/>
          <p:nvPr/>
        </p:nvGrpSpPr>
        <p:grpSpPr>
          <a:xfrm>
            <a:off x="4965993" y="1117906"/>
            <a:ext cx="4109830" cy="3709146"/>
            <a:chOff x="223233" y="1574427"/>
            <a:chExt cx="4109830" cy="37091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88E966-B97C-4483-978D-968E0F48B606}"/>
                </a:ext>
              </a:extLst>
            </p:cNvPr>
            <p:cNvGrpSpPr/>
            <p:nvPr/>
          </p:nvGrpSpPr>
          <p:grpSpPr>
            <a:xfrm>
              <a:off x="223233" y="1574427"/>
              <a:ext cx="4109830" cy="3709146"/>
              <a:chOff x="223233" y="1574427"/>
              <a:chExt cx="4109830" cy="370914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A0EAD9-8E91-4918-98C9-6A4C87DD269F}"/>
                  </a:ext>
                </a:extLst>
              </p:cNvPr>
              <p:cNvGrpSpPr/>
              <p:nvPr/>
            </p:nvGrpSpPr>
            <p:grpSpPr>
              <a:xfrm>
                <a:off x="342242" y="1705052"/>
                <a:ext cx="3976277" cy="3578521"/>
                <a:chOff x="1071584" y="1600200"/>
                <a:chExt cx="3976277" cy="3578521"/>
              </a:xfrm>
            </p:grpSpPr>
            <p:sp>
              <p:nvSpPr>
                <p:cNvPr id="13" name="Parallelogram 12">
                  <a:extLst>
                    <a:ext uri="{FF2B5EF4-FFF2-40B4-BE49-F238E27FC236}">
                      <a16:creationId xmlns:a16="http://schemas.microsoft.com/office/drawing/2014/main" id="{DDB35908-771F-4CF7-AA12-9B3C2B8EA3FC}"/>
                    </a:ext>
                  </a:extLst>
                </p:cNvPr>
                <p:cNvSpPr/>
                <p:nvPr/>
              </p:nvSpPr>
              <p:spPr>
                <a:xfrm>
                  <a:off x="1974916" y="3923444"/>
                  <a:ext cx="1135928" cy="370461"/>
                </a:xfrm>
                <a:prstGeom prst="parallelogram">
                  <a:avLst>
                    <a:gd name="adj" fmla="val 98513"/>
                  </a:avLst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99CB50C-BABD-4C55-9DE9-4EE7DC1AE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220" y="3919138"/>
                  <a:ext cx="27116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3B9496D-296D-4241-B6DB-A8FC94512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1584" y="3919138"/>
                  <a:ext cx="1264637" cy="12595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2A50B0F-5E66-40A4-8766-14B709E52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318923" y="1600200"/>
                  <a:ext cx="17297" cy="23189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AA557656-4985-439B-9686-CA52501E4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43200" y="3712101"/>
                  <a:ext cx="0" cy="5818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CC3EA98-64CE-4196-99C4-B5ADD307CB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7062" b="91572" l="1320" r="98534">
                              <a14:foregroundMark x1="90029" y1="49658" x2="98240" y2="75171"/>
                              <a14:foregroundMark x1="98240" y1="75171" x2="85924" y2="57859"/>
                              <a14:foregroundMark x1="85924" y1="57859" x2="88710" y2="48519"/>
                              <a14:foregroundMark x1="98240" y1="68109" x2="92815" y2="65831"/>
                              <a14:foregroundMark x1="92962" y1="67882" x2="91789" y2="69476"/>
                              <a14:foregroundMark x1="93402" y1="71982" x2="96921" y2="74260"/>
                              <a14:foregroundMark x1="95455" y1="77221" x2="96041" y2="75626"/>
                              <a14:foregroundMark x1="94868" y1="74032" x2="95748" y2="74943"/>
                              <a14:foregroundMark x1="96041" y1="80410" x2="96774" y2="78132"/>
                              <a14:foregroundMark x1="97214" y1="80638" x2="96774" y2="77449"/>
                              <a14:foregroundMark x1="97067" y1="80866" x2="97654" y2="80638"/>
                              <a14:foregroundMark x1="96628" y1="78360" x2="97361" y2="79954"/>
                              <a14:foregroundMark x1="98680" y1="80182" x2="97654" y2="84055"/>
                              <a14:foregroundMark x1="46774" y1="8884" x2="61877" y2="7289"/>
                              <a14:foregroundMark x1="61877" y1="7289" x2="46628" y2="7062"/>
                              <a14:foregroundMark x1="46628" y1="7062" x2="43255" y2="9112"/>
                              <a14:foregroundMark x1="11437" y1="56036" x2="1320" y2="79727"/>
                              <a14:foregroundMark x1="1320" y1="79727" x2="1320" y2="79727"/>
                              <a14:foregroundMark x1="4839" y1="69476" x2="2933" y2="72210"/>
                              <a14:foregroundMark x1="6158" y1="64237" x2="1466" y2="78132"/>
                              <a14:foregroundMark x1="6158" y1="64009" x2="9091" y2="58314"/>
                              <a14:foregroundMark x1="37243" y1="91572" x2="37243" y2="90888"/>
                              <a14:foregroundMark x1="9384" y1="63781" x2="4545" y2="763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0922375">
                  <a:off x="1353699" y="2364715"/>
                  <a:ext cx="3209379" cy="1561654"/>
                </a:xfrm>
                <a:prstGeom prst="rect">
                  <a:avLst/>
                </a:prstGeom>
              </p:spPr>
            </p:pic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F20DEB2B-FA6A-4B67-A014-8A6FA29DD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43200" y="2949869"/>
                  <a:ext cx="5940" cy="762232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1D958-96AC-403D-9D88-485215101CD1}"/>
                  </a:ext>
                </a:extLst>
              </p:cNvPr>
              <p:cNvSpPr txBox="1"/>
              <p:nvPr/>
            </p:nvSpPr>
            <p:spPr>
              <a:xfrm>
                <a:off x="223233" y="479573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1516C5-43FB-4259-A3E5-53FC9AFEEFD2}"/>
                  </a:ext>
                </a:extLst>
              </p:cNvPr>
              <p:cNvSpPr txBox="1"/>
              <p:nvPr/>
            </p:nvSpPr>
            <p:spPr>
              <a:xfrm>
                <a:off x="1210561" y="1574427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E1621A-2A3A-4150-9EB3-1FB2EEEEB8E4}"/>
                  </a:ext>
                </a:extLst>
              </p:cNvPr>
              <p:cNvSpPr txBox="1"/>
              <p:nvPr/>
            </p:nvSpPr>
            <p:spPr>
              <a:xfrm>
                <a:off x="3994509" y="4029425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D5CA8E0-FE06-450F-9F7C-C96B6C1EC421}"/>
                </a:ext>
              </a:extLst>
            </p:cNvPr>
            <p:cNvSpPr/>
            <p:nvPr/>
          </p:nvSpPr>
          <p:spPr>
            <a:xfrm rot="869627">
              <a:off x="1245066" y="2675179"/>
              <a:ext cx="1537584" cy="859523"/>
            </a:xfrm>
            <a:prstGeom prst="parallelogram">
              <a:avLst>
                <a:gd name="adj" fmla="val 26187"/>
              </a:avLst>
            </a:prstGeom>
            <a:solidFill>
              <a:schemeClr val="accent1">
                <a:lumMod val="75000"/>
                <a:alpha val="35000"/>
              </a:schemeClr>
            </a:solidFill>
            <a:ln w="31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85E20C-E6BB-45E6-A94E-11CE34017967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2002873" y="4213527"/>
              <a:ext cx="196153" cy="1852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0079FE-FD3F-4E47-A1BD-B8251F694535}"/>
                </a:ext>
              </a:extLst>
            </p:cNvPr>
            <p:cNvCxnSpPr>
              <a:cxnSpLocks/>
            </p:cNvCxnSpPr>
            <p:nvPr/>
          </p:nvCxnSpPr>
          <p:spPr>
            <a:xfrm>
              <a:off x="2002873" y="4398757"/>
              <a:ext cx="437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E7FF48-C0F2-4405-A015-631C908A6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3858" y="2858587"/>
              <a:ext cx="196153" cy="1852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6BB7D9-470B-477F-8583-D21D60D99E6A}"/>
                </a:ext>
              </a:extLst>
            </p:cNvPr>
            <p:cNvCxnSpPr>
              <a:cxnSpLocks/>
            </p:cNvCxnSpPr>
            <p:nvPr/>
          </p:nvCxnSpPr>
          <p:spPr>
            <a:xfrm>
              <a:off x="2013858" y="3043817"/>
              <a:ext cx="437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CD70624-6E16-4D6E-A850-D49D968E0099}"/>
                </a:ext>
              </a:extLst>
            </p:cNvPr>
            <p:cNvCxnSpPr/>
            <p:nvPr/>
          </p:nvCxnSpPr>
          <p:spPr>
            <a:xfrm flipV="1">
              <a:off x="2013858" y="4231359"/>
              <a:ext cx="566210" cy="156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34286CA-2D6D-4DBF-9695-CBDB57ABED94}"/>
              </a:ext>
            </a:extLst>
          </p:cNvPr>
          <p:cNvSpPr/>
          <p:nvPr/>
        </p:nvSpPr>
        <p:spPr>
          <a:xfrm>
            <a:off x="1084717" y="313847"/>
            <a:ext cx="2967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(2D)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3BD08965-A04F-4079-B5CD-A13524426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09887"/>
              </p:ext>
            </p:extLst>
          </p:nvPr>
        </p:nvGraphicFramePr>
        <p:xfrm>
          <a:off x="347663" y="1427163"/>
          <a:ext cx="4843462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" name="Equation" r:id="rId5" imgW="2476440" imgH="2476440" progId="Equation.DSMT4">
                  <p:embed/>
                </p:oleObj>
              </mc:Choice>
              <mc:Fallback>
                <p:oleObj name="Equation" r:id="rId5" imgW="2476440" imgH="247644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7E7E686D-C1C5-41A8-8021-2360E950D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663" y="1427163"/>
                        <a:ext cx="4843462" cy="484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86F5B5-A762-40FA-874A-CCC0685C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91282-E7B7-4B93-B7E5-900E6B7D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885B234-1688-40D0-83F5-BE7642847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927839"/>
              </p:ext>
            </p:extLst>
          </p:nvPr>
        </p:nvGraphicFramePr>
        <p:xfrm>
          <a:off x="498260" y="1114994"/>
          <a:ext cx="70056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" name="Equation" r:id="rId3" imgW="3733560" imgH="419040" progId="Equation.DSMT4">
                  <p:embed/>
                </p:oleObj>
              </mc:Choice>
              <mc:Fallback>
                <p:oleObj name="Equation" r:id="rId3" imgW="3733560" imgH="41904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2C99AD66-4B67-4F56-99F9-FD3E771A41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260" y="1114994"/>
                        <a:ext cx="700563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B5E46D1-7E45-40D0-97C1-B1E71123F2AA}"/>
              </a:ext>
            </a:extLst>
          </p:cNvPr>
          <p:cNvSpPr/>
          <p:nvPr/>
        </p:nvSpPr>
        <p:spPr>
          <a:xfrm>
            <a:off x="688110" y="242237"/>
            <a:ext cx="3387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Gradient is a vector field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A2198-8BF1-4B93-87EE-A56DB0BBEFE5}"/>
              </a:ext>
            </a:extLst>
          </p:cNvPr>
          <p:cNvSpPr/>
          <p:nvPr/>
        </p:nvSpPr>
        <p:spPr>
          <a:xfrm>
            <a:off x="92115" y="614489"/>
            <a:ext cx="8743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F0000"/>
                </a:solidFill>
              </a:rPr>
              <a:t>gradient</a:t>
            </a:r>
            <a:r>
              <a:rPr lang="en-GB" dirty="0"/>
              <a:t> is a </a:t>
            </a:r>
            <a:r>
              <a:rPr lang="en-GB" dirty="0">
                <a:solidFill>
                  <a:srgbClr val="FF0000"/>
                </a:solidFill>
              </a:rPr>
              <a:t>vector field </a:t>
            </a:r>
            <a:r>
              <a:rPr lang="en-GB" dirty="0"/>
              <a:t>whose </a:t>
            </a:r>
            <a:r>
              <a:rPr lang="en-GB" dirty="0">
                <a:solidFill>
                  <a:srgbClr val="006000"/>
                </a:solidFill>
              </a:rPr>
              <a:t>components are the partial derivatives of T(</a:t>
            </a:r>
            <a:r>
              <a:rPr lang="en-GB" dirty="0" err="1">
                <a:solidFill>
                  <a:srgbClr val="006000"/>
                </a:solidFill>
              </a:rPr>
              <a:t>x,y</a:t>
            </a:r>
            <a:r>
              <a:rPr lang="en-GB" dirty="0">
                <a:solidFill>
                  <a:srgbClr val="006000"/>
                </a:solidFill>
              </a:rPr>
              <a:t>).</a:t>
            </a:r>
            <a:endParaRPr lang="en-US" dirty="0">
              <a:solidFill>
                <a:srgbClr val="006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29CEE-A48C-4F83-B017-089093BA40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51" t="176" r="23335" b="-176"/>
          <a:stretch/>
        </p:blipFill>
        <p:spPr>
          <a:xfrm>
            <a:off x="107743" y="2111805"/>
            <a:ext cx="4752518" cy="3631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C4126-7132-4617-9A4E-D4B973261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581" y="2111805"/>
            <a:ext cx="4172596" cy="3367358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ACAB5D1-527E-4614-A1EA-FEC3EB27F2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04043"/>
              </p:ext>
            </p:extLst>
          </p:nvPr>
        </p:nvGraphicFramePr>
        <p:xfrm>
          <a:off x="3006267" y="5724674"/>
          <a:ext cx="1565733" cy="455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" name="Equation" r:id="rId7" imgW="698400" imgH="203040" progId="Equation.DSMT4">
                  <p:embed/>
                </p:oleObj>
              </mc:Choice>
              <mc:Fallback>
                <p:oleObj name="Equation" r:id="rId7" imgW="698400" imgH="203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885B234-1688-40D0-83F5-BE76428474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6267" y="5724674"/>
                        <a:ext cx="1565733" cy="455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36934B-B36C-4CA6-8A86-CE27D85234A3}"/>
              </a:ext>
            </a:extLst>
          </p:cNvPr>
          <p:cNvCxnSpPr>
            <a:cxnSpLocks/>
          </p:cNvCxnSpPr>
          <p:nvPr/>
        </p:nvCxnSpPr>
        <p:spPr>
          <a:xfrm flipV="1">
            <a:off x="4453134" y="3438840"/>
            <a:ext cx="1418830" cy="230416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D68819BF-A268-444D-8C53-5A2F72F72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479887"/>
              </p:ext>
            </p:extLst>
          </p:nvPr>
        </p:nvGraphicFramePr>
        <p:xfrm>
          <a:off x="5438425" y="5743006"/>
          <a:ext cx="2881587" cy="85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" name="Equation" r:id="rId9" imgW="1625400" imgH="482400" progId="Equation.DSMT4">
                  <p:embed/>
                </p:oleObj>
              </mc:Choice>
              <mc:Fallback>
                <p:oleObj name="Equation" r:id="rId9" imgW="162540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885B234-1688-40D0-83F5-BE76428474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8425" y="5743006"/>
                        <a:ext cx="2881587" cy="85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617857-68C5-48B1-B6C8-CF9357B25D61}"/>
              </a:ext>
            </a:extLst>
          </p:cNvPr>
          <p:cNvCxnSpPr>
            <a:cxnSpLocks/>
          </p:cNvCxnSpPr>
          <p:nvPr/>
        </p:nvCxnSpPr>
        <p:spPr>
          <a:xfrm flipV="1">
            <a:off x="6811879" y="4973157"/>
            <a:ext cx="349938" cy="890802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31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177F1-9E30-4765-82A7-2A58D470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DF94E-A3AA-4ED2-AB40-9C9897A8F8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31" y="1944789"/>
            <a:ext cx="4145269" cy="4541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05251-6FF1-447E-B1FF-0BC5EC4F0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755" y="3803777"/>
            <a:ext cx="2538747" cy="2530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B7E259-C1E0-4924-BD6C-CEF498723562}"/>
              </a:ext>
            </a:extLst>
          </p:cNvPr>
          <p:cNvSpPr/>
          <p:nvPr/>
        </p:nvSpPr>
        <p:spPr>
          <a:xfrm>
            <a:off x="709764" y="489044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temperature of </a:t>
            </a:r>
            <a:r>
              <a:rPr lang="en-US" b="1" dirty="0"/>
              <a:t>Hot plate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2F23AA-1C8A-44EE-AD4F-C88E2AC41B38}"/>
                  </a:ext>
                </a:extLst>
              </p14:cNvPr>
              <p14:cNvContentPartPr/>
              <p14:nvPr/>
            </p14:nvContentPartPr>
            <p14:xfrm>
              <a:off x="3214440" y="5613143"/>
              <a:ext cx="1916280" cy="58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2F23AA-1C8A-44EE-AD4F-C88E2AC41B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6440" y="5595143"/>
                <a:ext cx="1951920" cy="6174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8217BFF-0387-4D17-8E27-EB793DBDFC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9419" y="365760"/>
            <a:ext cx="2831690" cy="227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5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F2E2C-00D6-4A3C-8A1C-D8CD243F6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507" y="245603"/>
            <a:ext cx="2619315" cy="2865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7F7A1-000F-49CF-A6B8-B33C41A1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507" y="3267513"/>
            <a:ext cx="2602405" cy="2821628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8F073BE-777C-439F-8133-B318BC317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504381"/>
              </p:ext>
            </p:extLst>
          </p:nvPr>
        </p:nvGraphicFramePr>
        <p:xfrm>
          <a:off x="5834687" y="2768200"/>
          <a:ext cx="159543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" name="Equation" r:id="rId5" imgW="850680" imgH="203040" progId="Equation.DSMT4">
                  <p:embed/>
                </p:oleObj>
              </mc:Choice>
              <mc:Fallback>
                <p:oleObj name="Equation" r:id="rId5" imgW="850680" imgH="203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885B234-1688-40D0-83F5-BE76428474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34687" y="2768200"/>
                        <a:ext cx="1595438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9F36417-9131-49EC-889D-E12F672328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272847"/>
              </p:ext>
            </p:extLst>
          </p:nvPr>
        </p:nvGraphicFramePr>
        <p:xfrm>
          <a:off x="6172200" y="5992813"/>
          <a:ext cx="23225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" name="Equation" r:id="rId7" imgW="1574640" imgH="419040" progId="Equation.DSMT4">
                  <p:embed/>
                </p:oleObj>
              </mc:Choice>
              <mc:Fallback>
                <p:oleObj name="Equation" r:id="rId7" imgW="1574640" imgH="41904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3BD08965-A04F-4079-B5CD-A135244269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72200" y="5992813"/>
                        <a:ext cx="2322513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BFEEC14-DBB4-4C47-BC42-3F8C60323E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765" y="1077262"/>
            <a:ext cx="4421844" cy="671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0C5780-9BED-4D6B-8805-D85B94EF9D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765" y="1946788"/>
            <a:ext cx="5223661" cy="106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DC8DE1-2121-46A6-A9A5-F97A4E4EDB6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36" y="3187662"/>
            <a:ext cx="2602405" cy="657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C9C1A6-1B41-47EE-9518-4D8A2F4DC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185" y="4172867"/>
            <a:ext cx="3683868" cy="488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948F30-17C3-4AC6-B37D-8B6CE4F4D1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471" y="4675382"/>
            <a:ext cx="5389325" cy="545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F2F006-D1B9-4FA7-B6F2-03BA141E70A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64" y="5221198"/>
            <a:ext cx="5353532" cy="502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5E7DD0-C791-4495-834F-D426C7A9F7A4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72" y="5835762"/>
            <a:ext cx="5627627" cy="6802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11A60D-4E07-4658-AABD-CD7802CCB12E}"/>
              </a:ext>
            </a:extLst>
          </p:cNvPr>
          <p:cNvSpPr/>
          <p:nvPr/>
        </p:nvSpPr>
        <p:spPr>
          <a:xfrm>
            <a:off x="1084717" y="313847"/>
            <a:ext cx="2967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(3D)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137E3A-A6D4-4909-A709-B0898362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E00AA-4D2E-4D8D-990C-08FC498E8A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973" y="158543"/>
            <a:ext cx="7306053" cy="422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7F4D00-9711-4EDC-AC7C-7F4666E31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t="12063" r="8547" b="4920"/>
          <a:stretch/>
        </p:blipFill>
        <p:spPr>
          <a:xfrm>
            <a:off x="3467484" y="4483762"/>
            <a:ext cx="2086905" cy="20574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2E126-C07A-4C24-9169-B0756552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1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B Titr"/>
      </a:majorFont>
      <a:minorFont>
        <a:latin typeface="Arial"/>
        <a:ea typeface=""/>
        <a:cs typeface="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On-screen Show (4:3)</PresentationFormat>
  <Paragraphs>105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B Titr</vt:lpstr>
      <vt:lpstr>Century Schoolbook</vt:lpstr>
      <vt:lpstr>Lotus</vt:lpstr>
      <vt:lpstr>Times New Roman</vt:lpstr>
      <vt:lpstr>Wingdings</vt:lpstr>
      <vt:lpstr>Default Design</vt:lpstr>
      <vt:lpstr>Equation</vt:lpstr>
      <vt:lpstr>MathType 7.0 Equation</vt:lpstr>
      <vt:lpstr>Electromagnetics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Photonics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ParsaNasab</dc:creator>
  <cp:lastModifiedBy>Parsa</cp:lastModifiedBy>
  <cp:revision>900</cp:revision>
  <dcterms:created xsi:type="dcterms:W3CDTF">2007-08-10T11:42:26Z</dcterms:created>
  <dcterms:modified xsi:type="dcterms:W3CDTF">2021-10-11T10:55:10Z</dcterms:modified>
</cp:coreProperties>
</file>